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ags/tag2.xml" ContentType="application/vnd.openxmlformats-officedocument.presentationml.tags+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6"/>
  </p:notesMasterIdLst>
  <p:handoutMasterIdLst>
    <p:handoutMasterId r:id="rId67"/>
  </p:handoutMasterIdLst>
  <p:sldIdLst>
    <p:sldId id="256" r:id="rId2"/>
    <p:sldId id="457" r:id="rId3"/>
    <p:sldId id="389" r:id="rId4"/>
    <p:sldId id="440" r:id="rId5"/>
    <p:sldId id="412" r:id="rId6"/>
    <p:sldId id="409" r:id="rId7"/>
    <p:sldId id="407" r:id="rId8"/>
    <p:sldId id="408" r:id="rId9"/>
    <p:sldId id="411" r:id="rId10"/>
    <p:sldId id="458" r:id="rId11"/>
    <p:sldId id="385" r:id="rId12"/>
    <p:sldId id="386" r:id="rId13"/>
    <p:sldId id="387" r:id="rId14"/>
    <p:sldId id="437" r:id="rId15"/>
    <p:sldId id="439" r:id="rId16"/>
    <p:sldId id="459" r:id="rId17"/>
    <p:sldId id="388" r:id="rId18"/>
    <p:sldId id="390" r:id="rId19"/>
    <p:sldId id="392" r:id="rId20"/>
    <p:sldId id="446" r:id="rId21"/>
    <p:sldId id="460" r:id="rId22"/>
    <p:sldId id="444" r:id="rId23"/>
    <p:sldId id="445" r:id="rId24"/>
    <p:sldId id="442" r:id="rId25"/>
    <p:sldId id="443" r:id="rId26"/>
    <p:sldId id="434" r:id="rId27"/>
    <p:sldId id="432" r:id="rId28"/>
    <p:sldId id="456" r:id="rId29"/>
    <p:sldId id="452" r:id="rId30"/>
    <p:sldId id="441" r:id="rId31"/>
    <p:sldId id="422" r:id="rId32"/>
    <p:sldId id="447" r:id="rId33"/>
    <p:sldId id="448" r:id="rId34"/>
    <p:sldId id="462" r:id="rId35"/>
    <p:sldId id="421" r:id="rId36"/>
    <p:sldId id="435" r:id="rId37"/>
    <p:sldId id="423" r:id="rId38"/>
    <p:sldId id="449" r:id="rId39"/>
    <p:sldId id="455" r:id="rId40"/>
    <p:sldId id="450" r:id="rId41"/>
    <p:sldId id="451" r:id="rId42"/>
    <p:sldId id="424" r:id="rId43"/>
    <p:sldId id="453" r:id="rId44"/>
    <p:sldId id="454" r:id="rId45"/>
    <p:sldId id="428" r:id="rId46"/>
    <p:sldId id="391" r:id="rId47"/>
    <p:sldId id="397" r:id="rId48"/>
    <p:sldId id="398" r:id="rId49"/>
    <p:sldId id="399" r:id="rId50"/>
    <p:sldId id="429" r:id="rId51"/>
    <p:sldId id="416" r:id="rId52"/>
    <p:sldId id="417" r:id="rId53"/>
    <p:sldId id="418" r:id="rId54"/>
    <p:sldId id="419" r:id="rId55"/>
    <p:sldId id="404" r:id="rId56"/>
    <p:sldId id="425" r:id="rId57"/>
    <p:sldId id="406" r:id="rId58"/>
    <p:sldId id="430" r:id="rId59"/>
    <p:sldId id="400" r:id="rId60"/>
    <p:sldId id="401" r:id="rId61"/>
    <p:sldId id="403" r:id="rId62"/>
    <p:sldId id="433" r:id="rId63"/>
    <p:sldId id="431" r:id="rId64"/>
    <p:sldId id="436" r:id="rId65"/>
  </p:sldIdLst>
  <p:sldSz cx="9144000" cy="6858000" type="screen4x3"/>
  <p:notesSz cx="6667500" cy="9928225"/>
  <p:defaultTextStyle>
    <a:defPPr>
      <a:defRPr lang="zh-TW"/>
    </a:defPPr>
    <a:lvl1pPr algn="l" rtl="0" fontAlgn="base">
      <a:spcBef>
        <a:spcPct val="0"/>
      </a:spcBef>
      <a:spcAft>
        <a:spcPct val="0"/>
      </a:spcAft>
      <a:defRPr kumimoji="1" kern="1200">
        <a:solidFill>
          <a:schemeClr val="tx1"/>
        </a:solidFill>
        <a:latin typeface="Kunstler Script" pitchFamily="66" charset="0"/>
        <a:ea typeface="標楷體" pitchFamily="65" charset="-120"/>
        <a:cs typeface="+mn-cs"/>
      </a:defRPr>
    </a:lvl1pPr>
    <a:lvl2pPr marL="457200" algn="l" rtl="0" fontAlgn="base">
      <a:spcBef>
        <a:spcPct val="0"/>
      </a:spcBef>
      <a:spcAft>
        <a:spcPct val="0"/>
      </a:spcAft>
      <a:defRPr kumimoji="1" kern="1200">
        <a:solidFill>
          <a:schemeClr val="tx1"/>
        </a:solidFill>
        <a:latin typeface="Kunstler Script" pitchFamily="66" charset="0"/>
        <a:ea typeface="標楷體" pitchFamily="65" charset="-120"/>
        <a:cs typeface="+mn-cs"/>
      </a:defRPr>
    </a:lvl2pPr>
    <a:lvl3pPr marL="914400" algn="l" rtl="0" fontAlgn="base">
      <a:spcBef>
        <a:spcPct val="0"/>
      </a:spcBef>
      <a:spcAft>
        <a:spcPct val="0"/>
      </a:spcAft>
      <a:defRPr kumimoji="1" kern="1200">
        <a:solidFill>
          <a:schemeClr val="tx1"/>
        </a:solidFill>
        <a:latin typeface="Kunstler Script" pitchFamily="66" charset="0"/>
        <a:ea typeface="標楷體" pitchFamily="65" charset="-120"/>
        <a:cs typeface="+mn-cs"/>
      </a:defRPr>
    </a:lvl3pPr>
    <a:lvl4pPr marL="1371600" algn="l" rtl="0" fontAlgn="base">
      <a:spcBef>
        <a:spcPct val="0"/>
      </a:spcBef>
      <a:spcAft>
        <a:spcPct val="0"/>
      </a:spcAft>
      <a:defRPr kumimoji="1" kern="1200">
        <a:solidFill>
          <a:schemeClr val="tx1"/>
        </a:solidFill>
        <a:latin typeface="Kunstler Script" pitchFamily="66" charset="0"/>
        <a:ea typeface="標楷體" pitchFamily="65" charset="-120"/>
        <a:cs typeface="+mn-cs"/>
      </a:defRPr>
    </a:lvl4pPr>
    <a:lvl5pPr marL="1828800" algn="l" rtl="0" fontAlgn="base">
      <a:spcBef>
        <a:spcPct val="0"/>
      </a:spcBef>
      <a:spcAft>
        <a:spcPct val="0"/>
      </a:spcAft>
      <a:defRPr kumimoji="1" kern="1200">
        <a:solidFill>
          <a:schemeClr val="tx1"/>
        </a:solidFill>
        <a:latin typeface="Kunstler Script" pitchFamily="66" charset="0"/>
        <a:ea typeface="標楷體" pitchFamily="65" charset="-120"/>
        <a:cs typeface="+mn-cs"/>
      </a:defRPr>
    </a:lvl5pPr>
    <a:lvl6pPr marL="2286000" algn="l" defTabSz="914400" rtl="0" eaLnBrk="1" latinLnBrk="0" hangingPunct="1">
      <a:defRPr kumimoji="1" kern="1200">
        <a:solidFill>
          <a:schemeClr val="tx1"/>
        </a:solidFill>
        <a:latin typeface="Kunstler Script" pitchFamily="66" charset="0"/>
        <a:ea typeface="標楷體" pitchFamily="65" charset="-120"/>
        <a:cs typeface="+mn-cs"/>
      </a:defRPr>
    </a:lvl6pPr>
    <a:lvl7pPr marL="2743200" algn="l" defTabSz="914400" rtl="0" eaLnBrk="1" latinLnBrk="0" hangingPunct="1">
      <a:defRPr kumimoji="1" kern="1200">
        <a:solidFill>
          <a:schemeClr val="tx1"/>
        </a:solidFill>
        <a:latin typeface="Kunstler Script" pitchFamily="66" charset="0"/>
        <a:ea typeface="標楷體" pitchFamily="65" charset="-120"/>
        <a:cs typeface="+mn-cs"/>
      </a:defRPr>
    </a:lvl7pPr>
    <a:lvl8pPr marL="3200400" algn="l" defTabSz="914400" rtl="0" eaLnBrk="1" latinLnBrk="0" hangingPunct="1">
      <a:defRPr kumimoji="1" kern="1200">
        <a:solidFill>
          <a:schemeClr val="tx1"/>
        </a:solidFill>
        <a:latin typeface="Kunstler Script" pitchFamily="66" charset="0"/>
        <a:ea typeface="標楷體" pitchFamily="65" charset="-120"/>
        <a:cs typeface="+mn-cs"/>
      </a:defRPr>
    </a:lvl8pPr>
    <a:lvl9pPr marL="3657600" algn="l" defTabSz="914400" rtl="0" eaLnBrk="1" latinLnBrk="0" hangingPunct="1">
      <a:defRPr kumimoji="1" kern="1200">
        <a:solidFill>
          <a:schemeClr val="tx1"/>
        </a:solidFill>
        <a:latin typeface="Kunstler Script" pitchFamily="66" charset="0"/>
        <a:ea typeface="標楷體" pitchFamily="65"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0000FF"/>
    <a:srgbClr val="990000"/>
    <a:srgbClr val="99CCFF"/>
    <a:srgbClr val="00CCFF"/>
    <a:srgbClr val="C0C0C0"/>
    <a:srgbClr val="000000"/>
    <a:srgbClr val="FF0000"/>
  </p:clrMru>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160" autoAdjust="0"/>
    <p:restoredTop sz="92193" autoAdjust="0"/>
  </p:normalViewPr>
  <p:slideViewPr>
    <p:cSldViewPr snapToGrid="0">
      <p:cViewPr varScale="1">
        <p:scale>
          <a:sx n="111" d="100"/>
          <a:sy n="111" d="100"/>
        </p:scale>
        <p:origin x="-76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50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0" y="0"/>
            <a:ext cx="2888562"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ea typeface="新細明體" pitchFamily="18" charset="-120"/>
              </a:defRPr>
            </a:lvl1pPr>
          </a:lstStyle>
          <a:p>
            <a:endParaRPr lang="en-US" altLang="zh-TW" dirty="0"/>
          </a:p>
        </p:txBody>
      </p:sp>
      <p:sp>
        <p:nvSpPr>
          <p:cNvPr id="150531" name="Rectangle 3"/>
          <p:cNvSpPr>
            <a:spLocks noGrp="1" noChangeArrowheads="1"/>
          </p:cNvSpPr>
          <p:nvPr>
            <p:ph type="dt" sz="quarter" idx="1"/>
          </p:nvPr>
        </p:nvSpPr>
        <p:spPr bwMode="auto">
          <a:xfrm>
            <a:off x="3777350" y="0"/>
            <a:ext cx="2888562"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ea typeface="新細明體" pitchFamily="18" charset="-120"/>
              </a:defRPr>
            </a:lvl1pPr>
          </a:lstStyle>
          <a:p>
            <a:fld id="{95DA7C2E-34C5-412E-81CE-098593B3F4F7}" type="datetimeFigureOut">
              <a:rPr lang="zh-TW" altLang="en-US"/>
              <a:pPr/>
              <a:t>2014/7/10</a:t>
            </a:fld>
            <a:endParaRPr lang="en-US" altLang="zh-TW" dirty="0"/>
          </a:p>
        </p:txBody>
      </p:sp>
      <p:sp>
        <p:nvSpPr>
          <p:cNvPr id="150532" name="Rectangle 4"/>
          <p:cNvSpPr>
            <a:spLocks noGrp="1" noChangeArrowheads="1"/>
          </p:cNvSpPr>
          <p:nvPr>
            <p:ph type="ftr" sz="quarter" idx="2"/>
          </p:nvPr>
        </p:nvSpPr>
        <p:spPr bwMode="auto">
          <a:xfrm>
            <a:off x="0" y="9429750"/>
            <a:ext cx="2888562"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ea typeface="新細明體" pitchFamily="18" charset="-120"/>
              </a:defRPr>
            </a:lvl1pPr>
          </a:lstStyle>
          <a:p>
            <a:endParaRPr lang="en-US" altLang="zh-TW" dirty="0"/>
          </a:p>
        </p:txBody>
      </p:sp>
      <p:sp>
        <p:nvSpPr>
          <p:cNvPr id="150533" name="Rectangle 5"/>
          <p:cNvSpPr>
            <a:spLocks noGrp="1" noChangeArrowheads="1"/>
          </p:cNvSpPr>
          <p:nvPr>
            <p:ph type="sldNum" sz="quarter" idx="3"/>
          </p:nvPr>
        </p:nvSpPr>
        <p:spPr bwMode="auto">
          <a:xfrm>
            <a:off x="3777350" y="9429750"/>
            <a:ext cx="2888562"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pitchFamily="34" charset="0"/>
                <a:ea typeface="新細明體" pitchFamily="18" charset="-120"/>
              </a:defRPr>
            </a:lvl1pPr>
          </a:lstStyle>
          <a:p>
            <a:fld id="{F171D306-2AFC-46CD-8E65-9A992398BBDE}" type="slidenum">
              <a:rPr lang="zh-TW" altLang="en-US"/>
              <a:pPr/>
              <a:t>‹#›</a:t>
            </a:fld>
            <a:endParaRPr lang="en-US" altLang="zh-TW"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888562" cy="496888"/>
          </a:xfrm>
          <a:prstGeom prst="rect">
            <a:avLst/>
          </a:prstGeom>
        </p:spPr>
        <p:txBody>
          <a:bodyPr vert="horz" lIns="91440" tIns="45720" rIns="91440" bIns="45720" rtlCol="0"/>
          <a:lstStyle>
            <a:lvl1pPr algn="l">
              <a:defRPr sz="1200">
                <a:latin typeface="Arial" charset="0"/>
                <a:ea typeface="新細明體" pitchFamily="18" charset="-120"/>
              </a:defRPr>
            </a:lvl1pPr>
          </a:lstStyle>
          <a:p>
            <a:pPr>
              <a:defRPr/>
            </a:pPr>
            <a:endParaRPr lang="zh-TW" altLang="en-US"/>
          </a:p>
        </p:txBody>
      </p:sp>
      <p:sp>
        <p:nvSpPr>
          <p:cNvPr id="3" name="日期版面配置區 2"/>
          <p:cNvSpPr>
            <a:spLocks noGrp="1"/>
          </p:cNvSpPr>
          <p:nvPr>
            <p:ph type="dt" idx="1"/>
          </p:nvPr>
        </p:nvSpPr>
        <p:spPr>
          <a:xfrm>
            <a:off x="3777350" y="0"/>
            <a:ext cx="2888562" cy="496888"/>
          </a:xfrm>
          <a:prstGeom prst="rect">
            <a:avLst/>
          </a:prstGeom>
        </p:spPr>
        <p:txBody>
          <a:bodyPr vert="horz" lIns="91440" tIns="45720" rIns="91440" bIns="45720" rtlCol="0"/>
          <a:lstStyle>
            <a:lvl1pPr algn="r">
              <a:defRPr sz="1200">
                <a:latin typeface="Arial" charset="0"/>
                <a:ea typeface="新細明體" pitchFamily="18" charset="-120"/>
              </a:defRPr>
            </a:lvl1pPr>
          </a:lstStyle>
          <a:p>
            <a:pPr>
              <a:defRPr/>
            </a:pPr>
            <a:fld id="{2718A5DB-9121-49F9-BB44-5AA7F3BE021E}" type="datetimeFigureOut">
              <a:rPr lang="zh-TW" altLang="en-US"/>
              <a:pPr>
                <a:defRPr/>
              </a:pPr>
              <a:t>2014/7/10</a:t>
            </a:fld>
            <a:endParaRPr lang="zh-TW" altLang="en-US"/>
          </a:p>
        </p:txBody>
      </p:sp>
      <p:sp>
        <p:nvSpPr>
          <p:cNvPr id="4" name="投影片圖像版面配置區 3"/>
          <p:cNvSpPr>
            <a:spLocks noGrp="1" noRot="1" noChangeAspect="1"/>
          </p:cNvSpPr>
          <p:nvPr>
            <p:ph type="sldImg" idx="2"/>
          </p:nvPr>
        </p:nvSpPr>
        <p:spPr>
          <a:xfrm>
            <a:off x="852488" y="744538"/>
            <a:ext cx="4962525" cy="3722687"/>
          </a:xfrm>
          <a:prstGeom prst="rect">
            <a:avLst/>
          </a:prstGeom>
          <a:noFill/>
          <a:ln w="12700">
            <a:solidFill>
              <a:prstClr val="black"/>
            </a:solidFill>
          </a:ln>
        </p:spPr>
        <p:txBody>
          <a:bodyPr vert="horz" lIns="91440" tIns="45720" rIns="91440" bIns="45720" rtlCol="0" anchor="ctr"/>
          <a:lstStyle/>
          <a:p>
            <a:pPr lvl="0"/>
            <a:endParaRPr lang="zh-TW" altLang="en-US" noProof="0" smtClean="0"/>
          </a:p>
        </p:txBody>
      </p:sp>
      <p:sp>
        <p:nvSpPr>
          <p:cNvPr id="5" name="備忘稿版面配置區 4"/>
          <p:cNvSpPr>
            <a:spLocks noGrp="1"/>
          </p:cNvSpPr>
          <p:nvPr>
            <p:ph type="body" sz="quarter" idx="3"/>
          </p:nvPr>
        </p:nvSpPr>
        <p:spPr>
          <a:xfrm>
            <a:off x="666591" y="4716464"/>
            <a:ext cx="5334318" cy="4467225"/>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9429750"/>
            <a:ext cx="2888562" cy="496888"/>
          </a:xfrm>
          <a:prstGeom prst="rect">
            <a:avLst/>
          </a:prstGeom>
        </p:spPr>
        <p:txBody>
          <a:bodyPr vert="horz" lIns="91440" tIns="45720" rIns="91440" bIns="45720" rtlCol="0" anchor="b"/>
          <a:lstStyle>
            <a:lvl1pPr algn="l">
              <a:defRPr sz="1200">
                <a:latin typeface="Arial" charset="0"/>
                <a:ea typeface="新細明體" pitchFamily="18" charset="-120"/>
              </a:defRPr>
            </a:lvl1pPr>
          </a:lstStyle>
          <a:p>
            <a:pPr>
              <a:defRPr/>
            </a:pPr>
            <a:endParaRPr lang="zh-TW" altLang="en-US"/>
          </a:p>
        </p:txBody>
      </p:sp>
      <p:sp>
        <p:nvSpPr>
          <p:cNvPr id="7" name="投影片編號版面配置區 6"/>
          <p:cNvSpPr>
            <a:spLocks noGrp="1"/>
          </p:cNvSpPr>
          <p:nvPr>
            <p:ph type="sldNum" sz="quarter" idx="5"/>
          </p:nvPr>
        </p:nvSpPr>
        <p:spPr>
          <a:xfrm>
            <a:off x="3777350" y="9429750"/>
            <a:ext cx="2888562" cy="496888"/>
          </a:xfrm>
          <a:prstGeom prst="rect">
            <a:avLst/>
          </a:prstGeom>
        </p:spPr>
        <p:txBody>
          <a:bodyPr vert="horz" lIns="91440" tIns="45720" rIns="91440" bIns="45720" rtlCol="0" anchor="b"/>
          <a:lstStyle>
            <a:lvl1pPr algn="r">
              <a:defRPr sz="1200">
                <a:latin typeface="Arial" charset="0"/>
                <a:ea typeface="新細明體" pitchFamily="18" charset="-120"/>
              </a:defRPr>
            </a:lvl1pPr>
          </a:lstStyle>
          <a:p>
            <a:pPr>
              <a:defRPr/>
            </a:pPr>
            <a:fld id="{19344504-A780-414C-A565-1BB5AE5A8D3E}"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Assumption</a:t>
            </a:r>
          </a:p>
          <a:p>
            <a:endParaRPr lang="zh-TW" altLang="en-US" dirty="0"/>
          </a:p>
        </p:txBody>
      </p:sp>
      <p:sp>
        <p:nvSpPr>
          <p:cNvPr id="4" name="投影片編號版面配置區 3"/>
          <p:cNvSpPr>
            <a:spLocks noGrp="1"/>
          </p:cNvSpPr>
          <p:nvPr>
            <p:ph type="sldNum" sz="quarter" idx="10"/>
          </p:nvPr>
        </p:nvSpPr>
        <p:spPr/>
        <p:txBody>
          <a:bodyPr/>
          <a:lstStyle/>
          <a:p>
            <a:pPr>
              <a:defRPr/>
            </a:pPr>
            <a:fld id="{19344504-A780-414C-A565-1BB5AE5A8D3E}" type="slidenum">
              <a:rPr lang="zh-TW" altLang="en-US" smtClean="0"/>
              <a:pPr>
                <a:defRPr/>
              </a:pPr>
              <a:t>3</a:t>
            </a:fld>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sz="1800" dirty="0" smtClean="0"/>
              <a:t>Unknown word validation can</a:t>
            </a:r>
            <a:r>
              <a:rPr lang="en-US" altLang="zh-TW" sz="1800" baseline="0" dirty="0" smtClean="0"/>
              <a:t> be done in a separate program</a:t>
            </a:r>
          </a:p>
          <a:p>
            <a:r>
              <a:rPr lang="en-US" altLang="zh-TW" sz="1800" baseline="0" dirty="0" smtClean="0"/>
              <a:t>Frames are matched in the order of their degrees of stability and their length</a:t>
            </a:r>
          </a:p>
          <a:p>
            <a:r>
              <a:rPr lang="en-US" altLang="zh-TW" sz="1800" baseline="0" dirty="0" smtClean="0"/>
              <a:t>Short unstable frames would wait for longer stable ones to infer them</a:t>
            </a:r>
            <a:endParaRPr lang="zh-TW" altLang="en-US" sz="1800" dirty="0"/>
          </a:p>
        </p:txBody>
      </p:sp>
      <p:sp>
        <p:nvSpPr>
          <p:cNvPr id="4" name="投影片編號版面配置區 3"/>
          <p:cNvSpPr>
            <a:spLocks noGrp="1"/>
          </p:cNvSpPr>
          <p:nvPr>
            <p:ph type="sldNum" sz="quarter" idx="10"/>
          </p:nvPr>
        </p:nvSpPr>
        <p:spPr/>
        <p:txBody>
          <a:bodyPr/>
          <a:lstStyle/>
          <a:p>
            <a:pPr>
              <a:defRPr/>
            </a:pPr>
            <a:fld id="{2C438809-D59E-4717-BBE7-99541E1D3157}" type="slidenum">
              <a:rPr lang="en-US" altLang="zh-TW" smtClean="0"/>
              <a:pPr>
                <a:defRPr/>
              </a:pPr>
              <a:t>47</a:t>
            </a:fld>
            <a:endParaRPr lang="en-US" altLang="zh-TW"/>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2707" name="備忘稿版面配置區 2"/>
          <p:cNvSpPr>
            <a:spLocks noGrp="1"/>
          </p:cNvSpPr>
          <p:nvPr>
            <p:ph type="body" idx="1"/>
          </p:nvPr>
        </p:nvSpPr>
        <p:spPr bwMode="auto">
          <a:noFill/>
        </p:spPr>
        <p:txBody>
          <a:bodyPr wrap="square" numCol="1" anchor="t" anchorCtr="0" compatLnSpc="1">
            <a:prstTxWarp prst="textNoShape">
              <a:avLst/>
            </a:prstTxWarp>
          </a:bodyPr>
          <a:lstStyle/>
          <a:p>
            <a:r>
              <a:rPr lang="en-US" altLang="zh-TW" smtClean="0"/>
              <a:t>IL21 is offical symbol, interleukin 21 is possible gene name.</a:t>
            </a:r>
          </a:p>
          <a:p>
            <a:endParaRPr lang="en-US" altLang="zh-TW" smtClean="0"/>
          </a:p>
        </p:txBody>
      </p:sp>
      <p:sp>
        <p:nvSpPr>
          <p:cNvPr id="72708"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0CFBEA0-03DF-417F-A4CC-D961600D24B3}" type="slidenum">
              <a:rPr lang="zh-TW" altLang="en-US" smtClean="0">
                <a:latin typeface="Arial" pitchFamily="34" charset="0"/>
              </a:rPr>
              <a:pPr/>
              <a:t>53</a:t>
            </a:fld>
            <a:endParaRPr lang="en-US" altLang="zh-TW"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3731" name="備忘稿版面配置區 2"/>
          <p:cNvSpPr>
            <a:spLocks noGrp="1"/>
          </p:cNvSpPr>
          <p:nvPr>
            <p:ph type="body" idx="1"/>
          </p:nvPr>
        </p:nvSpPr>
        <p:spPr bwMode="auto">
          <a:noFill/>
        </p:spPr>
        <p:txBody>
          <a:bodyPr wrap="square" numCol="1" anchor="t" anchorCtr="0" compatLnSpc="1">
            <a:prstTxWarp prst="textNoShape">
              <a:avLst/>
            </a:prstTxWarp>
          </a:bodyPr>
          <a:lstStyle/>
          <a:p>
            <a:r>
              <a:rPr lang="en-US" altLang="zh-TW" b="1" smtClean="0"/>
              <a:t>STS</a:t>
            </a:r>
            <a:r>
              <a:rPr lang="en-US" altLang="zh-TW" smtClean="0"/>
              <a:t>, Official gene name: steroid sulfatase (microsomal), isozyme S [Homo sapiens]</a:t>
            </a:r>
          </a:p>
          <a:p>
            <a:r>
              <a:rPr lang="zh-TW" altLang="en-US" smtClean="0"/>
              <a:t>命名的由來 </a:t>
            </a:r>
            <a:r>
              <a:rPr lang="en-US" altLang="zh-TW" smtClean="0"/>
              <a:t>: </a:t>
            </a:r>
            <a:r>
              <a:rPr lang="en-US" altLang="zh-TW" b="1" smtClean="0"/>
              <a:t>st</a:t>
            </a:r>
            <a:r>
              <a:rPr lang="en-US" altLang="zh-TW" smtClean="0"/>
              <a:t>eroid </a:t>
            </a:r>
            <a:r>
              <a:rPr lang="en-US" altLang="zh-TW" b="1" smtClean="0"/>
              <a:t>s</a:t>
            </a:r>
            <a:r>
              <a:rPr lang="en-US" altLang="zh-TW" smtClean="0"/>
              <a:t>ulfatase </a:t>
            </a:r>
          </a:p>
          <a:p>
            <a:endParaRPr lang="zh-TW" altLang="en-US" smtClean="0"/>
          </a:p>
          <a:p>
            <a:r>
              <a:rPr lang="en-US" altLang="zh-TW" smtClean="0"/>
              <a:t>STS    serologic tests for syphilis  </a:t>
            </a:r>
            <a:r>
              <a:rPr lang="zh-TW" altLang="en-US" smtClean="0"/>
              <a:t>梅毒血清學試驗</a:t>
            </a:r>
          </a:p>
        </p:txBody>
      </p:sp>
      <p:sp>
        <p:nvSpPr>
          <p:cNvPr id="73732"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8454A73-CC2D-42F1-B4F0-DBE89EB4CF1C}" type="slidenum">
              <a:rPr lang="zh-TW" altLang="en-US" smtClean="0">
                <a:latin typeface="Arial" pitchFamily="34" charset="0"/>
              </a:rPr>
              <a:pPr/>
              <a:t>54</a:t>
            </a:fld>
            <a:endParaRPr lang="en-US" altLang="zh-TW"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19344504-A780-414C-A565-1BB5AE5A8D3E}" type="slidenum">
              <a:rPr lang="zh-TW" altLang="en-US" smtClean="0"/>
              <a:pPr>
                <a:defRPr/>
              </a:pPr>
              <a:t>56</a:t>
            </a:fld>
            <a:endParaRPr lang="zh-TW"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690C4D-CFE2-43D6-809C-09FF1D9DC03B}" type="slidenum">
              <a:rPr lang="zh-TW" altLang="en-US"/>
              <a:pPr/>
              <a:t>57</a:t>
            </a:fld>
            <a:endParaRPr lang="en-US" altLang="zh-TW"/>
          </a:p>
        </p:txBody>
      </p:sp>
      <p:sp>
        <p:nvSpPr>
          <p:cNvPr id="186370" name="Rectangle 2"/>
          <p:cNvSpPr>
            <a:spLocks noGrp="1" noRot="1" noChangeAspect="1" noChangeArrowheads="1" noTextEdit="1"/>
          </p:cNvSpPr>
          <p:nvPr>
            <p:ph type="sldImg"/>
          </p:nvPr>
        </p:nvSpPr>
        <p:spPr bwMode="auto">
          <a:xfrm>
            <a:off x="850900" y="744538"/>
            <a:ext cx="4965700" cy="3724275"/>
          </a:xfrm>
          <a:prstGeom prst="rect">
            <a:avLst/>
          </a:prstGeom>
          <a:solidFill>
            <a:srgbClr val="FFFFFF"/>
          </a:solidFill>
          <a:ln>
            <a:solidFill>
              <a:srgbClr val="000000"/>
            </a:solidFill>
            <a:miter lim="800000"/>
            <a:headEnd/>
            <a:tailEnd/>
          </a:ln>
        </p:spPr>
      </p:sp>
      <p:sp>
        <p:nvSpPr>
          <p:cNvPr id="186371" name="Rectangle 3"/>
          <p:cNvSpPr>
            <a:spLocks noGrp="1" noChangeArrowheads="1"/>
          </p:cNvSpPr>
          <p:nvPr>
            <p:ph type="body" idx="1"/>
          </p:nvPr>
        </p:nvSpPr>
        <p:spPr bwMode="auto">
          <a:xfrm>
            <a:off x="667519" y="4716586"/>
            <a:ext cx="5332462" cy="4467362"/>
          </a:xfrm>
          <a:prstGeom prst="rect">
            <a:avLst/>
          </a:prstGeom>
          <a:solidFill>
            <a:srgbClr val="FFFFFF"/>
          </a:solidFill>
          <a:ln>
            <a:solidFill>
              <a:srgbClr val="000000"/>
            </a:solidFill>
            <a:miter lim="800000"/>
            <a:headEnd/>
            <a:tailEnd/>
          </a:ln>
        </p:spPr>
        <p:txBody>
          <a:bodyPr lIns="90426" tIns="45213" rIns="90426" bIns="45213"/>
          <a:lstStyle/>
          <a:p>
            <a:r>
              <a:rPr lang="zh-TW" altLang="en-US"/>
              <a:t>三件事實的描述放在同一個句子中，這類的句型很難用單一的 </a:t>
            </a:r>
            <a:r>
              <a:rPr lang="en-US" altLang="zh-TW"/>
              <a:t>template </a:t>
            </a:r>
            <a:r>
              <a:rPr lang="zh-TW" altLang="en-US"/>
              <a:t>做 </a:t>
            </a:r>
            <a:r>
              <a:rPr lang="en-US" altLang="zh-TW"/>
              <a:t>pattern-matching</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sz="1800" dirty="0" smtClean="0"/>
              <a:t>People in AI have been evading</a:t>
            </a:r>
            <a:r>
              <a:rPr lang="en-US" altLang="zh-TW" sz="1800" baseline="0" dirty="0" smtClean="0"/>
              <a:t> the question of “understanding.”We believe this should be carried out in stages.  Here, </a:t>
            </a:r>
            <a:r>
              <a:rPr lang="en-US" altLang="zh-TW" sz="1800" baseline="0" smtClean="0"/>
              <a:t>“understanding</a:t>
            </a:r>
            <a:r>
              <a:rPr lang="en-US" altLang="zh-TW" sz="1800" baseline="0" dirty="0" smtClean="0"/>
              <a:t>” refers to objects (noun phrases) and the relations among them.</a:t>
            </a:r>
          </a:p>
          <a:p>
            <a:endParaRPr lang="en-US" altLang="zh-TW" sz="1800" baseline="0" dirty="0" smtClean="0"/>
          </a:p>
          <a:p>
            <a:r>
              <a:rPr lang="en-US" altLang="zh-TW" sz="1800" baseline="0" dirty="0" smtClean="0"/>
              <a:t>The secret of understanding lies in good representation. </a:t>
            </a:r>
            <a:endParaRPr lang="zh-TW" altLang="en-US" sz="1800" dirty="0"/>
          </a:p>
        </p:txBody>
      </p:sp>
      <p:sp>
        <p:nvSpPr>
          <p:cNvPr id="4" name="投影片編號版面配置區 3"/>
          <p:cNvSpPr>
            <a:spLocks noGrp="1"/>
          </p:cNvSpPr>
          <p:nvPr>
            <p:ph type="sldNum" sz="quarter" idx="10"/>
          </p:nvPr>
        </p:nvSpPr>
        <p:spPr/>
        <p:txBody>
          <a:bodyPr/>
          <a:lstStyle/>
          <a:p>
            <a:pPr>
              <a:defRPr/>
            </a:pPr>
            <a:fld id="{2C438809-D59E-4717-BBE7-99541E1D3157}" type="slidenum">
              <a:rPr lang="en-US" altLang="zh-TW" smtClean="0"/>
              <a:pPr>
                <a:defRPr/>
              </a:pPr>
              <a:t>64</a:t>
            </a:fld>
            <a:endParaRPr lang="en-US" altLang="zh-TW"/>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txBox="1">
            <a:spLocks noGrp="1" noChangeArrowheads="1"/>
          </p:cNvSpPr>
          <p:nvPr/>
        </p:nvSpPr>
        <p:spPr bwMode="auto">
          <a:xfrm>
            <a:off x="3777350" y="9429750"/>
            <a:ext cx="2888562" cy="496888"/>
          </a:xfrm>
          <a:prstGeom prst="rect">
            <a:avLst/>
          </a:prstGeom>
          <a:noFill/>
          <a:ln w="9525">
            <a:noFill/>
            <a:miter lim="800000"/>
            <a:headEnd/>
            <a:tailEnd/>
          </a:ln>
        </p:spPr>
        <p:txBody>
          <a:bodyPr anchor="b"/>
          <a:lstStyle/>
          <a:p>
            <a:pPr algn="r"/>
            <a:fld id="{8EC0E121-AD8E-4034-9C00-77F6857D3C41}" type="slidenum">
              <a:rPr lang="en-US" altLang="zh-TW" sz="1200">
                <a:latin typeface="Arial" pitchFamily="34" charset="0"/>
                <a:ea typeface="新細明體" pitchFamily="18" charset="-120"/>
              </a:rPr>
              <a:pPr algn="r"/>
              <a:t>7</a:t>
            </a:fld>
            <a:endParaRPr lang="en-US" altLang="zh-TW" sz="1200" dirty="0">
              <a:latin typeface="Arial" pitchFamily="34" charset="0"/>
              <a:ea typeface="新細明體" pitchFamily="18" charset="-120"/>
            </a:endParaRPr>
          </a:p>
        </p:txBody>
      </p:sp>
      <p:sp>
        <p:nvSpPr>
          <p:cNvPr id="16077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60772"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TW" altLang="en-US" smtClean="0"/>
              <a:t>一個簡單的病例例子</a:t>
            </a:r>
          </a:p>
          <a:p>
            <a:pPr eaLnBrk="1" hangingPunct="1">
              <a:spcBef>
                <a:spcPct val="0"/>
              </a:spcBef>
            </a:pPr>
            <a:r>
              <a:rPr lang="zh-TW" altLang="en-US" smtClean="0"/>
              <a:t>如何從文字敘述的病例中取得相關的病歷資訊</a:t>
            </a:r>
          </a:p>
          <a:p>
            <a:pPr eaLnBrk="1" hangingPunct="1">
              <a:spcBef>
                <a:spcPct val="0"/>
              </a:spcBef>
            </a:pPr>
            <a:endParaRPr lang="en-US" altLang="zh-TW" dirty="0" smtClean="0"/>
          </a:p>
        </p:txBody>
      </p:sp>
      <p:sp>
        <p:nvSpPr>
          <p:cNvPr id="160773" name="投影片編號版面配置區 3"/>
          <p:cNvSpPr txBox="1">
            <a:spLocks noGrp="1"/>
          </p:cNvSpPr>
          <p:nvPr/>
        </p:nvSpPr>
        <p:spPr bwMode="auto">
          <a:xfrm>
            <a:off x="3777350" y="9429750"/>
            <a:ext cx="2888562" cy="496888"/>
          </a:xfrm>
          <a:prstGeom prst="rect">
            <a:avLst/>
          </a:prstGeom>
          <a:noFill/>
          <a:ln w="9525">
            <a:noFill/>
            <a:miter lim="800000"/>
            <a:headEnd/>
            <a:tailEnd/>
          </a:ln>
        </p:spPr>
        <p:txBody>
          <a:bodyPr anchor="b"/>
          <a:lstStyle/>
          <a:p>
            <a:pPr algn="r"/>
            <a:fld id="{8247724E-D24C-432B-B6E2-0F0941D832CE}" type="slidenum">
              <a:rPr kumimoji="0" lang="en-US" altLang="zh-TW" sz="1200">
                <a:latin typeface="Calibri" pitchFamily="34" charset="0"/>
                <a:ea typeface="新細明體" pitchFamily="18" charset="-120"/>
              </a:rPr>
              <a:pPr algn="r"/>
              <a:t>7</a:t>
            </a:fld>
            <a:endParaRPr kumimoji="0" lang="en-US" altLang="zh-TW" sz="1200" dirty="0">
              <a:latin typeface="Calibri" pitchFamily="34" charset="0"/>
              <a:ea typeface="新細明體" pitchFamily="18" charset="-12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txBox="1">
            <a:spLocks noGrp="1" noChangeArrowheads="1"/>
          </p:cNvSpPr>
          <p:nvPr/>
        </p:nvSpPr>
        <p:spPr bwMode="auto">
          <a:xfrm>
            <a:off x="3777350" y="9429750"/>
            <a:ext cx="2888562" cy="496888"/>
          </a:xfrm>
          <a:prstGeom prst="rect">
            <a:avLst/>
          </a:prstGeom>
          <a:noFill/>
          <a:ln w="9525">
            <a:noFill/>
            <a:miter lim="800000"/>
            <a:headEnd/>
            <a:tailEnd/>
          </a:ln>
        </p:spPr>
        <p:txBody>
          <a:bodyPr anchor="b"/>
          <a:lstStyle/>
          <a:p>
            <a:pPr algn="r"/>
            <a:fld id="{024A1064-683A-4F3F-BBF2-23256442A2DE}" type="slidenum">
              <a:rPr lang="en-US" altLang="zh-TW" sz="1200">
                <a:latin typeface="Arial" pitchFamily="34" charset="0"/>
                <a:ea typeface="新細明體" pitchFamily="18" charset="-120"/>
              </a:rPr>
              <a:pPr algn="r"/>
              <a:t>8</a:t>
            </a:fld>
            <a:endParaRPr lang="en-US" altLang="zh-TW" sz="1200" dirty="0">
              <a:latin typeface="Arial" pitchFamily="34" charset="0"/>
              <a:ea typeface="新細明體" pitchFamily="18" charset="-120"/>
            </a:endParaRPr>
          </a:p>
        </p:txBody>
      </p:sp>
      <p:sp>
        <p:nvSpPr>
          <p:cNvPr id="162819"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62820"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zh-TW" smtClean="0"/>
          </a:p>
        </p:txBody>
      </p:sp>
      <p:sp>
        <p:nvSpPr>
          <p:cNvPr id="162821" name="投影片編號版面配置區 3"/>
          <p:cNvSpPr txBox="1">
            <a:spLocks noGrp="1"/>
          </p:cNvSpPr>
          <p:nvPr/>
        </p:nvSpPr>
        <p:spPr bwMode="auto">
          <a:xfrm>
            <a:off x="3777350" y="9429750"/>
            <a:ext cx="2888562" cy="496888"/>
          </a:xfrm>
          <a:prstGeom prst="rect">
            <a:avLst/>
          </a:prstGeom>
          <a:noFill/>
          <a:ln w="9525">
            <a:noFill/>
            <a:miter lim="800000"/>
            <a:headEnd/>
            <a:tailEnd/>
          </a:ln>
        </p:spPr>
        <p:txBody>
          <a:bodyPr anchor="b"/>
          <a:lstStyle/>
          <a:p>
            <a:pPr algn="r"/>
            <a:fld id="{99C239BF-AACB-45C1-A015-FE24F5C78B99}" type="slidenum">
              <a:rPr kumimoji="0" lang="en-US" altLang="zh-TW" sz="1200">
                <a:latin typeface="Calibri" pitchFamily="34" charset="0"/>
                <a:ea typeface="新細明體" pitchFamily="18" charset="-120"/>
              </a:rPr>
              <a:pPr algn="r"/>
              <a:t>8</a:t>
            </a:fld>
            <a:endParaRPr kumimoji="0" lang="en-US" altLang="zh-TW" sz="1200" dirty="0">
              <a:latin typeface="Calibri" pitchFamily="34" charset="0"/>
              <a:ea typeface="新細明體" pitchFamily="18" charset="-12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49A636-CBE7-495D-8ECC-3C6378DE1CEE}" type="slidenum">
              <a:rPr lang="en-US" altLang="zh-TW"/>
              <a:pPr/>
              <a:t>9</a:t>
            </a:fld>
            <a:endParaRPr lang="en-US" altLang="zh-TW"/>
          </a:p>
        </p:txBody>
      </p:sp>
      <p:sp>
        <p:nvSpPr>
          <p:cNvPr id="351234" name="Rectangle 2"/>
          <p:cNvSpPr>
            <a:spLocks noGrp="1" noRot="1" noChangeAspect="1" noChangeArrowheads="1" noTextEdit="1"/>
          </p:cNvSpPr>
          <p:nvPr>
            <p:ph type="sldImg"/>
          </p:nvPr>
        </p:nvSpPr>
        <p:spPr>
          <a:xfrm>
            <a:off x="854075" y="744538"/>
            <a:ext cx="4960938" cy="3722687"/>
          </a:xfrm>
          <a:ln/>
        </p:spPr>
      </p:sp>
      <p:sp>
        <p:nvSpPr>
          <p:cNvPr id="351235" name="Rectangle 3"/>
          <p:cNvSpPr>
            <a:spLocks noGrp="1" noChangeArrowheads="1"/>
          </p:cNvSpPr>
          <p:nvPr>
            <p:ph type="body" idx="1"/>
          </p:nvPr>
        </p:nvSpPr>
        <p:spPr>
          <a:xfrm>
            <a:off x="888789" y="4716593"/>
            <a:ext cx="4889924" cy="4466652"/>
          </a:xfrm>
        </p:spPr>
        <p:txBody>
          <a:bodyPr/>
          <a:lstStyle/>
          <a:p>
            <a:endParaRPr lang="zh-TW" altLang="zh-TW"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sz="1800" dirty="0" smtClean="0"/>
              <a:t>In biomedical area, to annotate disease-gene</a:t>
            </a:r>
            <a:r>
              <a:rPr lang="en-US" altLang="zh-TW" sz="1800" baseline="0" dirty="0" smtClean="0"/>
              <a:t> relations, need annotated data for every disease. It is difficult to transfer from one disease to another. </a:t>
            </a:r>
            <a:endParaRPr lang="zh-TW" altLang="en-US" sz="1800" dirty="0"/>
          </a:p>
        </p:txBody>
      </p:sp>
      <p:sp>
        <p:nvSpPr>
          <p:cNvPr id="4" name="投影片編號版面配置區 3"/>
          <p:cNvSpPr>
            <a:spLocks noGrp="1"/>
          </p:cNvSpPr>
          <p:nvPr>
            <p:ph type="sldNum" sz="quarter" idx="10"/>
          </p:nvPr>
        </p:nvSpPr>
        <p:spPr/>
        <p:txBody>
          <a:bodyPr/>
          <a:lstStyle/>
          <a:p>
            <a:pPr>
              <a:defRPr/>
            </a:pPr>
            <a:fld id="{2C438809-D59E-4717-BBE7-99541E1D3157}" type="slidenum">
              <a:rPr lang="en-US" altLang="zh-TW" smtClean="0"/>
              <a:pPr>
                <a:defRPr/>
              </a:pPr>
              <a:t>12</a:t>
            </a:fld>
            <a:endParaRPr lang="en-US" altLang="zh-TW"/>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19344504-A780-414C-A565-1BB5AE5A8D3E}" type="slidenum">
              <a:rPr lang="zh-TW" altLang="en-US" smtClean="0"/>
              <a:pPr>
                <a:defRPr/>
              </a:pPr>
              <a:t>18</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Instead of asking when Jeremy Lin should  do this and that, look for team strategies that can accommodate Jeremy Lin naturally.  </a:t>
            </a:r>
            <a:endParaRPr lang="zh-TW" altLang="en-US" dirty="0"/>
          </a:p>
        </p:txBody>
      </p:sp>
      <p:sp>
        <p:nvSpPr>
          <p:cNvPr id="4" name="投影片編號版面配置區 3"/>
          <p:cNvSpPr>
            <a:spLocks noGrp="1"/>
          </p:cNvSpPr>
          <p:nvPr>
            <p:ph type="sldNum" sz="quarter" idx="10"/>
          </p:nvPr>
        </p:nvSpPr>
        <p:spPr/>
        <p:txBody>
          <a:bodyPr/>
          <a:lstStyle/>
          <a:p>
            <a:pPr>
              <a:defRPr/>
            </a:pPr>
            <a:fld id="{2C438809-D59E-4717-BBE7-99541E1D3157}" type="slidenum">
              <a:rPr lang="en-US" altLang="zh-TW" smtClean="0"/>
              <a:pPr>
                <a:defRPr/>
              </a:pPr>
              <a:t>19</a:t>
            </a:fld>
            <a:endParaRPr lang="en-US" altLang="zh-TW"/>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sz="1800" dirty="0" smtClean="0"/>
              <a:t>Frame matching is very similar to information retrieval, and the scoring part can incorporate fine-grained linguistic knowledge</a:t>
            </a:r>
          </a:p>
          <a:p>
            <a:r>
              <a:rPr lang="en-US" altLang="zh-TW" sz="1800" dirty="0" smtClean="0"/>
              <a:t>Can possibly cope with insertion, deletion, substitution and permutation</a:t>
            </a:r>
          </a:p>
          <a:p>
            <a:r>
              <a:rPr lang="en-US" altLang="zh-TW" sz="1800" dirty="0" smtClean="0"/>
              <a:t>This is more in line with human cognition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sz="1800" dirty="0" smtClean="0"/>
              <a:t>A frame in which more linguistic knowledge can be accommodated (with higher score) is likely to be selected</a:t>
            </a:r>
          </a:p>
          <a:p>
            <a:endParaRPr lang="zh-TW" altLang="en-US" dirty="0"/>
          </a:p>
        </p:txBody>
      </p:sp>
      <p:sp>
        <p:nvSpPr>
          <p:cNvPr id="4" name="投影片編號版面配置區 3"/>
          <p:cNvSpPr>
            <a:spLocks noGrp="1"/>
          </p:cNvSpPr>
          <p:nvPr>
            <p:ph type="sldNum" sz="quarter" idx="10"/>
          </p:nvPr>
        </p:nvSpPr>
        <p:spPr/>
        <p:txBody>
          <a:bodyPr/>
          <a:lstStyle/>
          <a:p>
            <a:pPr>
              <a:defRPr/>
            </a:pPr>
            <a:fld id="{2C438809-D59E-4717-BBE7-99541E1D3157}" type="slidenum">
              <a:rPr lang="en-US" altLang="zh-TW" smtClean="0"/>
              <a:pPr>
                <a:defRPr/>
              </a:pPr>
              <a:t>23</a:t>
            </a:fld>
            <a:endParaRPr lang="en-US" altLang="zh-TW"/>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AutoNum type="arabicPeriod"/>
            </a:pPr>
            <a:r>
              <a:rPr lang="en-US" altLang="zh-TW" dirty="0" smtClean="0"/>
              <a:t>Positive example </a:t>
            </a:r>
            <a:r>
              <a:rPr lang="zh-TW" altLang="en-US" dirty="0" smtClean="0"/>
              <a:t>是</a:t>
            </a:r>
            <a:r>
              <a:rPr lang="en-US" altLang="zh-TW" dirty="0" smtClean="0"/>
              <a:t>semi-supervised</a:t>
            </a:r>
            <a:r>
              <a:rPr lang="zh-TW" altLang="en-US" dirty="0" smtClean="0"/>
              <a:t>產生的：由</a:t>
            </a:r>
            <a:r>
              <a:rPr lang="en-US" altLang="zh-TW" dirty="0" smtClean="0"/>
              <a:t>programmer</a:t>
            </a:r>
            <a:r>
              <a:rPr lang="zh-TW" altLang="en-US" dirty="0" smtClean="0"/>
              <a:t>開發的程式自動取得</a:t>
            </a:r>
            <a:r>
              <a:rPr lang="en-US" altLang="zh-TW" dirty="0" smtClean="0"/>
              <a:t>(</a:t>
            </a:r>
            <a:r>
              <a:rPr lang="zh-TW" altLang="en-US" dirty="0" smtClean="0"/>
              <a:t>網頁、</a:t>
            </a:r>
            <a:r>
              <a:rPr lang="en-US" altLang="zh-TW" dirty="0" smtClean="0"/>
              <a:t>Wikipedia…)</a:t>
            </a:r>
            <a:r>
              <a:rPr lang="zh-TW" altLang="en-US" dirty="0" smtClean="0"/>
              <a:t>，也會由</a:t>
            </a:r>
            <a:r>
              <a:rPr lang="en-US" altLang="zh-TW" dirty="0" smtClean="0"/>
              <a:t>semantic</a:t>
            </a:r>
            <a:r>
              <a:rPr lang="en-US" altLang="zh-TW" baseline="0" dirty="0" smtClean="0"/>
              <a:t> group</a:t>
            </a:r>
            <a:r>
              <a:rPr lang="zh-TW" altLang="en-US" baseline="0" dirty="0" smtClean="0"/>
              <a:t>蒐集而來。 </a:t>
            </a:r>
            <a:r>
              <a:rPr lang="en-US" altLang="zh-TW" baseline="0" dirty="0" smtClean="0"/>
              <a:t>(</a:t>
            </a:r>
            <a:r>
              <a:rPr lang="zh-TW" altLang="en-US" baseline="0" dirty="0" smtClean="0"/>
              <a:t>如</a:t>
            </a:r>
            <a:r>
              <a:rPr lang="en-US" altLang="zh-TW" baseline="0" dirty="0" smtClean="0"/>
              <a:t>Gene Name </a:t>
            </a:r>
            <a:r>
              <a:rPr lang="zh-TW" altLang="en-US" baseline="0" dirty="0" smtClean="0"/>
              <a:t>或是地址</a:t>
            </a:r>
            <a:r>
              <a:rPr lang="en-US" altLang="zh-TW" baseline="0" dirty="0" smtClean="0"/>
              <a:t>)</a:t>
            </a:r>
          </a:p>
          <a:p>
            <a:pPr marL="228600" indent="-228600">
              <a:buAutoNum type="arabicPeriod"/>
            </a:pPr>
            <a:r>
              <a:rPr lang="en-US" altLang="zh-TW" dirty="0" smtClean="0"/>
              <a:t>Programmer</a:t>
            </a:r>
            <a:r>
              <a:rPr lang="zh-TW" altLang="en-US" dirty="0" smtClean="0"/>
              <a:t>開發</a:t>
            </a:r>
            <a:r>
              <a:rPr lang="en-US" altLang="zh-TW" dirty="0" smtClean="0"/>
              <a:t>pattern identify</a:t>
            </a:r>
            <a:r>
              <a:rPr lang="en-US" altLang="zh-TW" baseline="0" dirty="0" smtClean="0"/>
              <a:t> tool (pattern generation)</a:t>
            </a:r>
            <a:r>
              <a:rPr lang="zh-TW" altLang="en-US" baseline="0" dirty="0" smtClean="0"/>
              <a:t>供</a:t>
            </a:r>
            <a:r>
              <a:rPr lang="en-US" altLang="zh-TW" baseline="0" dirty="0" smtClean="0"/>
              <a:t>semantic group</a:t>
            </a:r>
            <a:r>
              <a:rPr lang="zh-TW" altLang="en-US" baseline="0" dirty="0" smtClean="0"/>
              <a:t>使用，自動找出</a:t>
            </a:r>
            <a:r>
              <a:rPr lang="en-US" altLang="zh-TW" baseline="0" dirty="0" smtClean="0"/>
              <a:t>collocation</a:t>
            </a:r>
            <a:r>
              <a:rPr lang="zh-TW" altLang="en-US" baseline="0" dirty="0" smtClean="0"/>
              <a:t>、</a:t>
            </a:r>
            <a:r>
              <a:rPr lang="en-US" altLang="zh-TW" baseline="0" dirty="0" smtClean="0"/>
              <a:t>bigram, trigram</a:t>
            </a:r>
            <a:r>
              <a:rPr lang="zh-TW" altLang="en-US" baseline="0" dirty="0" smtClean="0"/>
              <a:t>等組合藉此找出</a:t>
            </a:r>
            <a:r>
              <a:rPr lang="en-US" altLang="zh-TW" baseline="0" dirty="0" smtClean="0"/>
              <a:t>positive example</a:t>
            </a:r>
            <a:r>
              <a:rPr lang="zh-TW" altLang="en-US" baseline="0" dirty="0" smtClean="0"/>
              <a:t>中的</a:t>
            </a:r>
            <a:r>
              <a:rPr lang="en-US" altLang="zh-TW" baseline="0" dirty="0" smtClean="0"/>
              <a:t>frequent pattern</a:t>
            </a:r>
            <a:r>
              <a:rPr lang="zh-TW" altLang="en-US" baseline="0" dirty="0" smtClean="0"/>
              <a:t>。並引入外部</a:t>
            </a:r>
            <a:r>
              <a:rPr lang="en-US" altLang="zh-TW" baseline="0" dirty="0" smtClean="0"/>
              <a:t>Knowledge resource(</a:t>
            </a:r>
            <a:r>
              <a:rPr lang="zh-TW" altLang="en-US" baseline="0" dirty="0" smtClean="0"/>
              <a:t>如</a:t>
            </a:r>
            <a:r>
              <a:rPr lang="en-US" altLang="zh-TW" baseline="0" dirty="0" err="1" smtClean="0"/>
              <a:t>Ehownet</a:t>
            </a:r>
            <a:r>
              <a:rPr lang="en-US" altLang="zh-TW" baseline="0" dirty="0" smtClean="0"/>
              <a:t>)</a:t>
            </a:r>
            <a:r>
              <a:rPr lang="zh-TW" altLang="en-US" baseline="0" dirty="0" smtClean="0"/>
              <a:t>來進行語意標註與定義。</a:t>
            </a:r>
            <a:endParaRPr lang="en-US" altLang="zh-TW" baseline="0" dirty="0" smtClean="0"/>
          </a:p>
          <a:p>
            <a:pPr marL="228600" indent="-228600">
              <a:buAutoNum type="arabicPeriod"/>
            </a:pPr>
            <a:r>
              <a:rPr lang="zh-TW" altLang="en-US" baseline="0" dirty="0" smtClean="0"/>
              <a:t>透過</a:t>
            </a:r>
            <a:r>
              <a:rPr lang="en-US" altLang="zh-TW" dirty="0" smtClean="0"/>
              <a:t>pattern identify</a:t>
            </a:r>
            <a:r>
              <a:rPr lang="zh-TW" altLang="en-US" dirty="0" smtClean="0"/>
              <a:t>程序後，可以獲得</a:t>
            </a:r>
            <a:r>
              <a:rPr lang="en-US" altLang="zh-TW" dirty="0" smtClean="0"/>
              <a:t>domain</a:t>
            </a:r>
            <a:r>
              <a:rPr lang="zh-TW" altLang="en-US" dirty="0" smtClean="0"/>
              <a:t>中的</a:t>
            </a:r>
            <a:r>
              <a:rPr lang="en-US" altLang="zh-TW" dirty="0" smtClean="0"/>
              <a:t>frequent pattern</a:t>
            </a:r>
            <a:r>
              <a:rPr lang="zh-TW" altLang="en-US" dirty="0" smtClean="0"/>
              <a:t>，再透過</a:t>
            </a:r>
            <a:r>
              <a:rPr lang="en-US" altLang="zh-TW" dirty="0" err="1" smtClean="0"/>
              <a:t>InfoMap</a:t>
            </a:r>
            <a:r>
              <a:rPr lang="zh-TW" altLang="en-US" dirty="0" smtClean="0"/>
              <a:t>建立</a:t>
            </a:r>
            <a:r>
              <a:rPr lang="en-US" altLang="zh-TW" dirty="0" smtClean="0"/>
              <a:t>domain knowledge  (</a:t>
            </a:r>
            <a:r>
              <a:rPr lang="zh-TW" altLang="en-US" dirty="0" smtClean="0"/>
              <a:t>如濟洋針對</a:t>
            </a:r>
            <a:r>
              <a:rPr lang="en-US" altLang="zh-TW" dirty="0" smtClean="0"/>
              <a:t>Bio</a:t>
            </a:r>
            <a:r>
              <a:rPr lang="zh-TW" altLang="en-US" dirty="0" smtClean="0"/>
              <a:t>所做的</a:t>
            </a:r>
            <a:r>
              <a:rPr lang="en-US" altLang="zh-TW" dirty="0" smtClean="0"/>
              <a:t>Map)</a:t>
            </a:r>
            <a:endParaRPr lang="en-US" altLang="zh-TW" baseline="0" dirty="0" smtClean="0"/>
          </a:p>
        </p:txBody>
      </p:sp>
      <p:sp>
        <p:nvSpPr>
          <p:cNvPr id="4" name="投影片編號版面配置區 3"/>
          <p:cNvSpPr>
            <a:spLocks noGrp="1"/>
          </p:cNvSpPr>
          <p:nvPr>
            <p:ph type="sldNum" sz="quarter" idx="10"/>
          </p:nvPr>
        </p:nvSpPr>
        <p:spPr/>
        <p:txBody>
          <a:bodyPr/>
          <a:lstStyle/>
          <a:p>
            <a:fld id="{4312E309-B36D-4328-BCCB-3F87607A3504}" type="slidenum">
              <a:rPr lang="zh-TW" altLang="en-US" smtClean="0"/>
              <a:pPr/>
              <a:t>29</a:t>
            </a:fld>
            <a:endParaRPr lang="zh-TW" altLang="en-US"/>
          </a:p>
        </p:txBody>
      </p:sp>
    </p:spTree>
    <p:extLst>
      <p:ext uri="{BB962C8B-B14F-4D97-AF65-F5344CB8AC3E}">
        <p14:creationId xmlns:p14="http://schemas.microsoft.com/office/powerpoint/2010/main" xmlns="" val="3685289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15" name="日期版面配置區 19"/>
          <p:cNvSpPr>
            <a:spLocks noGrp="1"/>
          </p:cNvSpPr>
          <p:nvPr>
            <p:ph type="dt" sz="half" idx="2"/>
          </p:nvPr>
        </p:nvSpPr>
        <p:spPr>
          <a:xfrm>
            <a:off x="457200" y="6492875"/>
            <a:ext cx="2133600" cy="365125"/>
          </a:xfrm>
          <a:prstGeom prst="rect">
            <a:avLst/>
          </a:prstGeom>
        </p:spPr>
        <p:txBody>
          <a:bodyPr vert="horz" lIns="91440" tIns="45720" rIns="91440" bIns="45720" rtlCol="0" anchor="ctr"/>
          <a:lstStyle>
            <a:lvl1pPr algn="l">
              <a:defRPr sz="1600">
                <a:solidFill>
                  <a:schemeClr val="tx1"/>
                </a:solidFill>
                <a:latin typeface="+mj-lt"/>
              </a:defRPr>
            </a:lvl1pPr>
          </a:lstStyle>
          <a:p>
            <a:fld id="{BE4A9DB4-853D-48B4-94D1-B672261F2CA0}" type="datetime1">
              <a:rPr lang="zh-TW" altLang="en-US" smtClean="0"/>
              <a:pPr/>
              <a:t>2014/7/10</a:t>
            </a:fld>
            <a:endParaRPr lang="zh-TW" altLang="en-US"/>
          </a:p>
        </p:txBody>
      </p:sp>
      <p:sp>
        <p:nvSpPr>
          <p:cNvPr id="6" name="投影片編號版面配置區 22"/>
          <p:cNvSpPr>
            <a:spLocks noGrp="1"/>
          </p:cNvSpPr>
          <p:nvPr>
            <p:ph type="sldNum" sz="quarter" idx="4"/>
          </p:nvPr>
        </p:nvSpPr>
        <p:spPr>
          <a:xfrm>
            <a:off x="7924799" y="6492875"/>
            <a:ext cx="1000539" cy="365125"/>
          </a:xfrm>
          <a:prstGeom prst="rect">
            <a:avLst/>
          </a:prstGeom>
        </p:spPr>
        <p:txBody>
          <a:bodyPr vert="horz" lIns="91440" tIns="45720" rIns="91440" bIns="45720" rtlCol="0" anchor="ctr"/>
          <a:lstStyle>
            <a:lvl1pPr algn="r">
              <a:defRPr sz="1600">
                <a:solidFill>
                  <a:schemeClr val="tx1"/>
                </a:solidFill>
                <a:latin typeface="+mj-lt"/>
              </a:defRPr>
            </a:lvl1pPr>
          </a:lstStyle>
          <a:p>
            <a:fld id="{33C2E20B-6387-4BED-9F94-88517561D482}" type="slidenum">
              <a:rPr lang="zh-TW" altLang="en-US" smtClean="0"/>
              <a:pPr/>
              <a:t>‹#›</a:t>
            </a:fld>
            <a:r>
              <a:rPr lang="en-US" altLang="zh-TW" dirty="0" smtClean="0"/>
              <a:t>/42</a:t>
            </a:r>
            <a:endParaRPr lang="zh-TW" alt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15" name="日期版面配置區 19"/>
          <p:cNvSpPr>
            <a:spLocks noGrp="1"/>
          </p:cNvSpPr>
          <p:nvPr>
            <p:ph type="dt" sz="half" idx="2"/>
          </p:nvPr>
        </p:nvSpPr>
        <p:spPr>
          <a:xfrm>
            <a:off x="457200" y="6492875"/>
            <a:ext cx="2133600" cy="365125"/>
          </a:xfrm>
          <a:prstGeom prst="rect">
            <a:avLst/>
          </a:prstGeom>
        </p:spPr>
        <p:txBody>
          <a:bodyPr vert="horz" lIns="91440" tIns="45720" rIns="91440" bIns="45720" rtlCol="0" anchor="ctr"/>
          <a:lstStyle>
            <a:lvl1pPr algn="l">
              <a:defRPr sz="1600">
                <a:solidFill>
                  <a:schemeClr val="tx1"/>
                </a:solidFill>
                <a:latin typeface="+mj-lt"/>
              </a:defRPr>
            </a:lvl1pPr>
          </a:lstStyle>
          <a:p>
            <a:fld id="{8934B49A-49C7-4D85-AE73-D2F3E5A001D0}" type="datetime1">
              <a:rPr lang="zh-TW" altLang="en-US" smtClean="0"/>
              <a:pPr/>
              <a:t>2014/7/10</a:t>
            </a:fld>
            <a:endParaRPr lang="zh-TW" altLang="en-US"/>
          </a:p>
        </p:txBody>
      </p:sp>
      <p:sp>
        <p:nvSpPr>
          <p:cNvPr id="6" name="投影片編號版面配置區 22"/>
          <p:cNvSpPr>
            <a:spLocks noGrp="1"/>
          </p:cNvSpPr>
          <p:nvPr>
            <p:ph type="sldNum" sz="quarter" idx="4"/>
          </p:nvPr>
        </p:nvSpPr>
        <p:spPr>
          <a:xfrm>
            <a:off x="7924799" y="6492875"/>
            <a:ext cx="1000539" cy="365125"/>
          </a:xfrm>
          <a:prstGeom prst="rect">
            <a:avLst/>
          </a:prstGeom>
        </p:spPr>
        <p:txBody>
          <a:bodyPr vert="horz" lIns="91440" tIns="45720" rIns="91440" bIns="45720" rtlCol="0" anchor="ctr"/>
          <a:lstStyle>
            <a:lvl1pPr algn="r">
              <a:defRPr sz="1600">
                <a:solidFill>
                  <a:schemeClr val="tx1"/>
                </a:solidFill>
                <a:latin typeface="+mj-lt"/>
              </a:defRPr>
            </a:lvl1pPr>
          </a:lstStyle>
          <a:p>
            <a:fld id="{33C2E20B-6387-4BED-9F94-88517561D482}" type="slidenum">
              <a:rPr lang="zh-TW" altLang="en-US" smtClean="0"/>
              <a:pPr/>
              <a:t>‹#›</a:t>
            </a:fld>
            <a:r>
              <a:rPr lang="en-US" altLang="zh-TW" dirty="0" smtClean="0"/>
              <a:t>/42</a:t>
            </a:r>
            <a:endParaRPr lang="zh-TW"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13" name="日期版面配置區 19"/>
          <p:cNvSpPr>
            <a:spLocks noGrp="1"/>
          </p:cNvSpPr>
          <p:nvPr>
            <p:ph type="dt" sz="half" idx="2"/>
          </p:nvPr>
        </p:nvSpPr>
        <p:spPr>
          <a:xfrm>
            <a:off x="457200" y="6492875"/>
            <a:ext cx="2133600" cy="365125"/>
          </a:xfrm>
          <a:prstGeom prst="rect">
            <a:avLst/>
          </a:prstGeom>
        </p:spPr>
        <p:txBody>
          <a:bodyPr vert="horz" lIns="91440" tIns="45720" rIns="91440" bIns="45720" rtlCol="0" anchor="ctr"/>
          <a:lstStyle>
            <a:lvl1pPr algn="l">
              <a:defRPr sz="1600">
                <a:solidFill>
                  <a:schemeClr val="tx1"/>
                </a:solidFill>
                <a:latin typeface="+mj-lt"/>
              </a:defRPr>
            </a:lvl1pPr>
          </a:lstStyle>
          <a:p>
            <a:fld id="{F276BCBF-2DC5-4872-B75F-EDE0ABE0D1BF}" type="datetime1">
              <a:rPr lang="zh-TW" altLang="en-US" smtClean="0"/>
              <a:pPr/>
              <a:t>2014/7/10</a:t>
            </a:fld>
            <a:endParaRPr lang="zh-TW" altLang="en-US"/>
          </a:p>
        </p:txBody>
      </p:sp>
      <p:sp>
        <p:nvSpPr>
          <p:cNvPr id="6" name="投影片編號版面配置區 22"/>
          <p:cNvSpPr>
            <a:spLocks noGrp="1"/>
          </p:cNvSpPr>
          <p:nvPr>
            <p:ph type="sldNum" sz="quarter" idx="4"/>
          </p:nvPr>
        </p:nvSpPr>
        <p:spPr>
          <a:xfrm>
            <a:off x="7924799" y="6492875"/>
            <a:ext cx="1000539" cy="365125"/>
          </a:xfrm>
          <a:prstGeom prst="rect">
            <a:avLst/>
          </a:prstGeom>
        </p:spPr>
        <p:txBody>
          <a:bodyPr vert="horz" lIns="91440" tIns="45720" rIns="91440" bIns="45720" rtlCol="0" anchor="ctr"/>
          <a:lstStyle>
            <a:lvl1pPr algn="r">
              <a:defRPr sz="1600">
                <a:solidFill>
                  <a:schemeClr val="tx1"/>
                </a:solidFill>
                <a:latin typeface="+mj-lt"/>
              </a:defRPr>
            </a:lvl1pPr>
          </a:lstStyle>
          <a:p>
            <a:fld id="{33C2E20B-6387-4BED-9F94-88517561D482}" type="slidenum">
              <a:rPr lang="zh-TW" altLang="en-US" smtClean="0"/>
              <a:pPr/>
              <a:t>‹#›</a:t>
            </a:fld>
            <a:r>
              <a:rPr lang="en-US" altLang="zh-TW" dirty="0" smtClean="0"/>
              <a:t>/42</a:t>
            </a:r>
            <a:endParaRPr lang="zh-TW"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15" name="日期版面配置區 19"/>
          <p:cNvSpPr>
            <a:spLocks noGrp="1"/>
          </p:cNvSpPr>
          <p:nvPr>
            <p:ph type="dt" sz="half" idx="2"/>
          </p:nvPr>
        </p:nvSpPr>
        <p:spPr>
          <a:xfrm>
            <a:off x="457200" y="6492875"/>
            <a:ext cx="2133600" cy="365125"/>
          </a:xfrm>
          <a:prstGeom prst="rect">
            <a:avLst/>
          </a:prstGeom>
        </p:spPr>
        <p:txBody>
          <a:bodyPr vert="horz" lIns="91440" tIns="45720" rIns="91440" bIns="45720" rtlCol="0" anchor="ctr"/>
          <a:lstStyle>
            <a:lvl1pPr algn="l">
              <a:defRPr sz="1600">
                <a:solidFill>
                  <a:schemeClr val="tx1"/>
                </a:solidFill>
                <a:latin typeface="+mj-lt"/>
              </a:defRPr>
            </a:lvl1pPr>
          </a:lstStyle>
          <a:p>
            <a:fld id="{F6D9F96F-A6F4-407D-8277-8A531A2643E9}" type="datetime1">
              <a:rPr lang="zh-TW" altLang="en-US" smtClean="0"/>
              <a:pPr/>
              <a:t>2014/7/10</a:t>
            </a:fld>
            <a:endParaRPr lang="zh-TW" altLang="en-US"/>
          </a:p>
        </p:txBody>
      </p:sp>
      <p:sp>
        <p:nvSpPr>
          <p:cNvPr id="6" name="投影片編號版面配置區 22"/>
          <p:cNvSpPr>
            <a:spLocks noGrp="1"/>
          </p:cNvSpPr>
          <p:nvPr>
            <p:ph type="sldNum" sz="quarter" idx="4"/>
          </p:nvPr>
        </p:nvSpPr>
        <p:spPr>
          <a:xfrm>
            <a:off x="7924799" y="6492875"/>
            <a:ext cx="1000539" cy="365125"/>
          </a:xfrm>
          <a:prstGeom prst="rect">
            <a:avLst/>
          </a:prstGeom>
        </p:spPr>
        <p:txBody>
          <a:bodyPr vert="horz" lIns="91440" tIns="45720" rIns="91440" bIns="45720" rtlCol="0" anchor="ctr"/>
          <a:lstStyle>
            <a:lvl1pPr algn="r">
              <a:defRPr sz="1600">
                <a:solidFill>
                  <a:schemeClr val="tx1"/>
                </a:solidFill>
                <a:latin typeface="+mj-lt"/>
              </a:defRPr>
            </a:lvl1pPr>
          </a:lstStyle>
          <a:p>
            <a:fld id="{33C2E20B-6387-4BED-9F94-88517561D482}" type="slidenum">
              <a:rPr lang="zh-TW" altLang="en-US" smtClean="0"/>
              <a:pPr/>
              <a:t>‹#›</a:t>
            </a:fld>
            <a:r>
              <a:rPr lang="en-US" altLang="zh-TW" dirty="0" smtClean="0"/>
              <a:t>/42</a:t>
            </a:r>
            <a:endParaRPr lang="zh-TW" alt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13" name="日期版面配置區 19"/>
          <p:cNvSpPr>
            <a:spLocks noGrp="1"/>
          </p:cNvSpPr>
          <p:nvPr>
            <p:ph type="dt" sz="half" idx="2"/>
          </p:nvPr>
        </p:nvSpPr>
        <p:spPr>
          <a:xfrm>
            <a:off x="457200" y="6492875"/>
            <a:ext cx="2133600" cy="365125"/>
          </a:xfrm>
          <a:prstGeom prst="rect">
            <a:avLst/>
          </a:prstGeom>
        </p:spPr>
        <p:txBody>
          <a:bodyPr vert="horz" lIns="91440" tIns="45720" rIns="91440" bIns="45720" rtlCol="0" anchor="ctr"/>
          <a:lstStyle>
            <a:lvl1pPr algn="l">
              <a:defRPr sz="1600">
                <a:solidFill>
                  <a:schemeClr val="tx1"/>
                </a:solidFill>
                <a:latin typeface="+mj-lt"/>
              </a:defRPr>
            </a:lvl1pPr>
          </a:lstStyle>
          <a:p>
            <a:fld id="{A9CEF3BF-DEF9-4BCD-BB6B-25FA6595BA78}" type="datetime1">
              <a:rPr lang="zh-TW" altLang="en-US" smtClean="0"/>
              <a:pPr/>
              <a:t>2014/7/10</a:t>
            </a:fld>
            <a:endParaRPr lang="zh-TW" altLang="en-US"/>
          </a:p>
        </p:txBody>
      </p:sp>
      <p:sp>
        <p:nvSpPr>
          <p:cNvPr id="6" name="投影片編號版面配置區 22"/>
          <p:cNvSpPr>
            <a:spLocks noGrp="1"/>
          </p:cNvSpPr>
          <p:nvPr>
            <p:ph type="sldNum" sz="quarter" idx="4"/>
          </p:nvPr>
        </p:nvSpPr>
        <p:spPr>
          <a:xfrm>
            <a:off x="7924799" y="6492875"/>
            <a:ext cx="1000539" cy="365125"/>
          </a:xfrm>
          <a:prstGeom prst="rect">
            <a:avLst/>
          </a:prstGeom>
        </p:spPr>
        <p:txBody>
          <a:bodyPr vert="horz" lIns="91440" tIns="45720" rIns="91440" bIns="45720" rtlCol="0" anchor="ctr"/>
          <a:lstStyle>
            <a:lvl1pPr algn="r">
              <a:defRPr sz="1600">
                <a:solidFill>
                  <a:schemeClr val="tx1"/>
                </a:solidFill>
                <a:latin typeface="+mj-lt"/>
              </a:defRPr>
            </a:lvl1pPr>
          </a:lstStyle>
          <a:p>
            <a:fld id="{33C2E20B-6387-4BED-9F94-88517561D482}" type="slidenum">
              <a:rPr lang="zh-TW" altLang="en-US" smtClean="0"/>
              <a:pPr/>
              <a:t>‹#›</a:t>
            </a:fld>
            <a:r>
              <a:rPr lang="en-US" altLang="zh-TW" dirty="0" smtClean="0"/>
              <a:t>/42</a:t>
            </a:r>
            <a:endParaRPr lang="zh-TW" alt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內容版面配置區 3"/>
          <p:cNvSpPr>
            <a:spLocks noGrp="1"/>
          </p:cNvSpPr>
          <p:nvPr>
            <p:ph sz="half" idx="2"/>
          </p:nvPr>
        </p:nvSpPr>
        <p:spPr>
          <a:xfrm>
            <a:off x="4648200" y="1600200"/>
            <a:ext cx="4038600" cy="4525963"/>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14" name="日期版面配置區 19"/>
          <p:cNvSpPr>
            <a:spLocks noGrp="1"/>
          </p:cNvSpPr>
          <p:nvPr>
            <p:ph type="dt" sz="half" idx="10"/>
          </p:nvPr>
        </p:nvSpPr>
        <p:spPr>
          <a:xfrm>
            <a:off x="457200" y="6492875"/>
            <a:ext cx="2133600" cy="365125"/>
          </a:xfrm>
          <a:prstGeom prst="rect">
            <a:avLst/>
          </a:prstGeom>
        </p:spPr>
        <p:txBody>
          <a:bodyPr vert="horz" lIns="91440" tIns="45720" rIns="91440" bIns="45720" rtlCol="0" anchor="ctr"/>
          <a:lstStyle>
            <a:lvl1pPr algn="l">
              <a:defRPr sz="1600">
                <a:solidFill>
                  <a:schemeClr val="tx1"/>
                </a:solidFill>
                <a:latin typeface="+mj-lt"/>
              </a:defRPr>
            </a:lvl1pPr>
          </a:lstStyle>
          <a:p>
            <a:fld id="{17CC5D6F-67CC-4387-99B2-BDC85929F122}" type="datetime1">
              <a:rPr lang="zh-TW" altLang="en-US" smtClean="0"/>
              <a:pPr/>
              <a:t>2014/7/10</a:t>
            </a:fld>
            <a:endParaRPr lang="zh-TW" altLang="en-US"/>
          </a:p>
        </p:txBody>
      </p:sp>
      <p:sp>
        <p:nvSpPr>
          <p:cNvPr id="7" name="投影片編號版面配置區 22"/>
          <p:cNvSpPr>
            <a:spLocks noGrp="1"/>
          </p:cNvSpPr>
          <p:nvPr>
            <p:ph type="sldNum" sz="quarter" idx="4"/>
          </p:nvPr>
        </p:nvSpPr>
        <p:spPr>
          <a:xfrm>
            <a:off x="7924799" y="6492875"/>
            <a:ext cx="1000539" cy="365125"/>
          </a:xfrm>
          <a:prstGeom prst="rect">
            <a:avLst/>
          </a:prstGeom>
        </p:spPr>
        <p:txBody>
          <a:bodyPr vert="horz" lIns="91440" tIns="45720" rIns="91440" bIns="45720" rtlCol="0" anchor="ctr"/>
          <a:lstStyle>
            <a:lvl1pPr algn="r">
              <a:defRPr sz="1600">
                <a:solidFill>
                  <a:schemeClr val="tx1"/>
                </a:solidFill>
                <a:latin typeface="+mj-lt"/>
              </a:defRPr>
            </a:lvl1pPr>
          </a:lstStyle>
          <a:p>
            <a:fld id="{33C2E20B-6387-4BED-9F94-88517561D482}" type="slidenum">
              <a:rPr lang="zh-TW" altLang="en-US" smtClean="0"/>
              <a:pPr/>
              <a:t>‹#›</a:t>
            </a:fld>
            <a:r>
              <a:rPr lang="en-US" altLang="zh-TW" dirty="0" smtClean="0"/>
              <a:t>/42</a:t>
            </a:r>
            <a:endParaRPr lang="zh-TW" alt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16" name="日期版面配置區 19"/>
          <p:cNvSpPr>
            <a:spLocks noGrp="1"/>
          </p:cNvSpPr>
          <p:nvPr>
            <p:ph type="dt" sz="half" idx="10"/>
          </p:nvPr>
        </p:nvSpPr>
        <p:spPr>
          <a:xfrm>
            <a:off x="457200" y="6492875"/>
            <a:ext cx="2133600" cy="365125"/>
          </a:xfrm>
          <a:prstGeom prst="rect">
            <a:avLst/>
          </a:prstGeom>
        </p:spPr>
        <p:txBody>
          <a:bodyPr vert="horz" lIns="91440" tIns="45720" rIns="91440" bIns="45720" rtlCol="0" anchor="ctr"/>
          <a:lstStyle>
            <a:lvl1pPr algn="l">
              <a:defRPr sz="1600">
                <a:solidFill>
                  <a:schemeClr val="tx1"/>
                </a:solidFill>
                <a:latin typeface="+mj-lt"/>
              </a:defRPr>
            </a:lvl1pPr>
          </a:lstStyle>
          <a:p>
            <a:fld id="{BA2D933A-9871-4B72-A6B3-F7E587288D5A}" type="datetime1">
              <a:rPr lang="zh-TW" altLang="en-US" smtClean="0"/>
              <a:pPr/>
              <a:t>2014/7/10</a:t>
            </a:fld>
            <a:endParaRPr lang="zh-TW" altLang="en-US"/>
          </a:p>
        </p:txBody>
      </p:sp>
      <p:sp>
        <p:nvSpPr>
          <p:cNvPr id="9" name="投影片編號版面配置區 22"/>
          <p:cNvSpPr>
            <a:spLocks noGrp="1"/>
          </p:cNvSpPr>
          <p:nvPr>
            <p:ph type="sldNum" sz="quarter" idx="11"/>
          </p:nvPr>
        </p:nvSpPr>
        <p:spPr>
          <a:xfrm>
            <a:off x="7924799" y="6492875"/>
            <a:ext cx="1000539" cy="365125"/>
          </a:xfrm>
          <a:prstGeom prst="rect">
            <a:avLst/>
          </a:prstGeom>
        </p:spPr>
        <p:txBody>
          <a:bodyPr vert="horz" lIns="91440" tIns="45720" rIns="91440" bIns="45720" rtlCol="0" anchor="ctr"/>
          <a:lstStyle>
            <a:lvl1pPr algn="r">
              <a:defRPr sz="1600">
                <a:solidFill>
                  <a:schemeClr val="tx1"/>
                </a:solidFill>
                <a:latin typeface="+mj-lt"/>
              </a:defRPr>
            </a:lvl1pPr>
          </a:lstStyle>
          <a:p>
            <a:fld id="{33C2E20B-6387-4BED-9F94-88517561D482}" type="slidenum">
              <a:rPr lang="zh-TW" altLang="en-US" smtClean="0"/>
              <a:pPr/>
              <a:t>‹#›</a:t>
            </a:fld>
            <a:r>
              <a:rPr lang="en-US" altLang="zh-TW" dirty="0" smtClean="0"/>
              <a:t>/42</a:t>
            </a:r>
            <a:endParaRPr lang="zh-TW" alt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12" name="日期版面配置區 19"/>
          <p:cNvSpPr>
            <a:spLocks noGrp="1"/>
          </p:cNvSpPr>
          <p:nvPr>
            <p:ph type="dt" sz="half" idx="2"/>
          </p:nvPr>
        </p:nvSpPr>
        <p:spPr>
          <a:xfrm>
            <a:off x="457200" y="6492875"/>
            <a:ext cx="2133600" cy="365125"/>
          </a:xfrm>
          <a:prstGeom prst="rect">
            <a:avLst/>
          </a:prstGeom>
        </p:spPr>
        <p:txBody>
          <a:bodyPr vert="horz" lIns="91440" tIns="45720" rIns="91440" bIns="45720" rtlCol="0" anchor="ctr"/>
          <a:lstStyle>
            <a:lvl1pPr algn="l">
              <a:defRPr sz="1600">
                <a:solidFill>
                  <a:schemeClr val="tx1"/>
                </a:solidFill>
                <a:latin typeface="+mj-lt"/>
              </a:defRPr>
            </a:lvl1pPr>
          </a:lstStyle>
          <a:p>
            <a:fld id="{2160C9E8-0ACB-4272-B003-D27F796854CF}" type="datetime1">
              <a:rPr lang="zh-TW" altLang="en-US" smtClean="0"/>
              <a:pPr/>
              <a:t>2014/7/10</a:t>
            </a:fld>
            <a:endParaRPr lang="zh-TW" altLang="en-US"/>
          </a:p>
        </p:txBody>
      </p:sp>
      <p:sp>
        <p:nvSpPr>
          <p:cNvPr id="5" name="投影片編號版面配置區 22"/>
          <p:cNvSpPr>
            <a:spLocks noGrp="1"/>
          </p:cNvSpPr>
          <p:nvPr>
            <p:ph type="sldNum" sz="quarter" idx="4"/>
          </p:nvPr>
        </p:nvSpPr>
        <p:spPr>
          <a:xfrm>
            <a:off x="7924799" y="6492875"/>
            <a:ext cx="1000539" cy="365125"/>
          </a:xfrm>
          <a:prstGeom prst="rect">
            <a:avLst/>
          </a:prstGeom>
        </p:spPr>
        <p:txBody>
          <a:bodyPr vert="horz" lIns="91440" tIns="45720" rIns="91440" bIns="45720" rtlCol="0" anchor="ctr"/>
          <a:lstStyle>
            <a:lvl1pPr algn="r">
              <a:defRPr sz="1600">
                <a:solidFill>
                  <a:schemeClr val="tx1"/>
                </a:solidFill>
                <a:latin typeface="+mj-lt"/>
              </a:defRPr>
            </a:lvl1pPr>
          </a:lstStyle>
          <a:p>
            <a:fld id="{33C2E20B-6387-4BED-9F94-88517561D482}" type="slidenum">
              <a:rPr lang="zh-TW" altLang="en-US" smtClean="0"/>
              <a:pPr/>
              <a:t>‹#›</a:t>
            </a:fld>
            <a:r>
              <a:rPr lang="en-US" altLang="zh-TW" dirty="0" smtClean="0"/>
              <a:t>/42</a:t>
            </a:r>
            <a:endParaRPr lang="zh-TW" alt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1" name="日期版面配置區 19"/>
          <p:cNvSpPr>
            <a:spLocks noGrp="1"/>
          </p:cNvSpPr>
          <p:nvPr>
            <p:ph type="dt" sz="half" idx="2"/>
          </p:nvPr>
        </p:nvSpPr>
        <p:spPr>
          <a:xfrm>
            <a:off x="457200" y="6492875"/>
            <a:ext cx="2133600" cy="365125"/>
          </a:xfrm>
          <a:prstGeom prst="rect">
            <a:avLst/>
          </a:prstGeom>
        </p:spPr>
        <p:txBody>
          <a:bodyPr vert="horz" lIns="91440" tIns="45720" rIns="91440" bIns="45720" rtlCol="0" anchor="ctr"/>
          <a:lstStyle>
            <a:lvl1pPr algn="l">
              <a:defRPr sz="1600">
                <a:solidFill>
                  <a:schemeClr val="tx1"/>
                </a:solidFill>
                <a:latin typeface="+mj-lt"/>
              </a:defRPr>
            </a:lvl1pPr>
          </a:lstStyle>
          <a:p>
            <a:fld id="{9FC8CDD6-A093-42F6-8469-D1CE07D389F4}" type="datetime1">
              <a:rPr lang="zh-TW" altLang="en-US" smtClean="0"/>
              <a:pPr/>
              <a:t>2014/7/10</a:t>
            </a:fld>
            <a:endParaRPr lang="zh-TW" altLang="en-US"/>
          </a:p>
        </p:txBody>
      </p:sp>
      <p:sp>
        <p:nvSpPr>
          <p:cNvPr id="4" name="投影片編號版面配置區 22"/>
          <p:cNvSpPr>
            <a:spLocks noGrp="1"/>
          </p:cNvSpPr>
          <p:nvPr>
            <p:ph type="sldNum" sz="quarter" idx="4"/>
          </p:nvPr>
        </p:nvSpPr>
        <p:spPr>
          <a:xfrm>
            <a:off x="7924799" y="6492875"/>
            <a:ext cx="1000539" cy="365125"/>
          </a:xfrm>
          <a:prstGeom prst="rect">
            <a:avLst/>
          </a:prstGeom>
        </p:spPr>
        <p:txBody>
          <a:bodyPr vert="horz" lIns="91440" tIns="45720" rIns="91440" bIns="45720" rtlCol="0" anchor="ctr"/>
          <a:lstStyle>
            <a:lvl1pPr algn="r">
              <a:defRPr sz="1600">
                <a:solidFill>
                  <a:schemeClr val="tx1"/>
                </a:solidFill>
                <a:latin typeface="+mj-lt"/>
              </a:defRPr>
            </a:lvl1pPr>
          </a:lstStyle>
          <a:p>
            <a:fld id="{33C2E20B-6387-4BED-9F94-88517561D482}" type="slidenum">
              <a:rPr lang="zh-TW" altLang="en-US" smtClean="0"/>
              <a:pPr/>
              <a:t>‹#›</a:t>
            </a:fld>
            <a:r>
              <a:rPr lang="en-US" altLang="zh-TW" dirty="0" smtClean="0"/>
              <a:t>/42</a:t>
            </a:r>
            <a:endParaRPr lang="zh-TW" alt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14" name="日期版面配置區 19"/>
          <p:cNvSpPr>
            <a:spLocks noGrp="1"/>
          </p:cNvSpPr>
          <p:nvPr>
            <p:ph type="dt" sz="half" idx="10"/>
          </p:nvPr>
        </p:nvSpPr>
        <p:spPr>
          <a:xfrm>
            <a:off x="457200" y="6492875"/>
            <a:ext cx="2133600" cy="365125"/>
          </a:xfrm>
          <a:prstGeom prst="rect">
            <a:avLst/>
          </a:prstGeom>
        </p:spPr>
        <p:txBody>
          <a:bodyPr vert="horz" lIns="91440" tIns="45720" rIns="91440" bIns="45720" rtlCol="0" anchor="ctr"/>
          <a:lstStyle>
            <a:lvl1pPr algn="l">
              <a:defRPr sz="1600">
                <a:solidFill>
                  <a:schemeClr val="tx1"/>
                </a:solidFill>
                <a:latin typeface="+mj-lt"/>
              </a:defRPr>
            </a:lvl1pPr>
          </a:lstStyle>
          <a:p>
            <a:fld id="{AB78DD2A-C053-4824-A0C5-2794D0FCBDD3}" type="datetime1">
              <a:rPr lang="zh-TW" altLang="en-US" smtClean="0"/>
              <a:pPr/>
              <a:t>2014/7/10</a:t>
            </a:fld>
            <a:endParaRPr lang="zh-TW" altLang="en-US"/>
          </a:p>
        </p:txBody>
      </p:sp>
      <p:sp>
        <p:nvSpPr>
          <p:cNvPr id="7" name="投影片編號版面配置區 22"/>
          <p:cNvSpPr>
            <a:spLocks noGrp="1"/>
          </p:cNvSpPr>
          <p:nvPr>
            <p:ph type="sldNum" sz="quarter" idx="4"/>
          </p:nvPr>
        </p:nvSpPr>
        <p:spPr>
          <a:xfrm>
            <a:off x="7924799" y="6492875"/>
            <a:ext cx="1000539" cy="365125"/>
          </a:xfrm>
          <a:prstGeom prst="rect">
            <a:avLst/>
          </a:prstGeom>
        </p:spPr>
        <p:txBody>
          <a:bodyPr vert="horz" lIns="91440" tIns="45720" rIns="91440" bIns="45720" rtlCol="0" anchor="ctr"/>
          <a:lstStyle>
            <a:lvl1pPr algn="r">
              <a:defRPr sz="1600">
                <a:solidFill>
                  <a:schemeClr val="tx1"/>
                </a:solidFill>
                <a:latin typeface="+mj-lt"/>
              </a:defRPr>
            </a:lvl1pPr>
          </a:lstStyle>
          <a:p>
            <a:fld id="{33C2E20B-6387-4BED-9F94-88517561D482}" type="slidenum">
              <a:rPr lang="zh-TW" altLang="en-US" smtClean="0"/>
              <a:pPr/>
              <a:t>‹#›</a:t>
            </a:fld>
            <a:r>
              <a:rPr lang="en-US" altLang="zh-TW" dirty="0" smtClean="0"/>
              <a:t>/42</a:t>
            </a:r>
            <a:endParaRPr lang="zh-TW"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14" name="日期版面配置區 19"/>
          <p:cNvSpPr>
            <a:spLocks noGrp="1"/>
          </p:cNvSpPr>
          <p:nvPr>
            <p:ph type="dt" sz="half" idx="10"/>
          </p:nvPr>
        </p:nvSpPr>
        <p:spPr>
          <a:xfrm>
            <a:off x="457200" y="6492875"/>
            <a:ext cx="2133600" cy="365125"/>
          </a:xfrm>
          <a:prstGeom prst="rect">
            <a:avLst/>
          </a:prstGeom>
        </p:spPr>
        <p:txBody>
          <a:bodyPr vert="horz" lIns="91440" tIns="45720" rIns="91440" bIns="45720" rtlCol="0" anchor="ctr"/>
          <a:lstStyle>
            <a:lvl1pPr algn="l">
              <a:defRPr sz="1600">
                <a:solidFill>
                  <a:schemeClr val="tx1"/>
                </a:solidFill>
                <a:latin typeface="+mj-lt"/>
              </a:defRPr>
            </a:lvl1pPr>
          </a:lstStyle>
          <a:p>
            <a:fld id="{3BF49DA3-5100-4BE6-8C33-1562C43BB061}" type="datetime1">
              <a:rPr lang="zh-TW" altLang="en-US" smtClean="0"/>
              <a:pPr/>
              <a:t>2014/7/10</a:t>
            </a:fld>
            <a:endParaRPr lang="zh-TW" altLang="en-US"/>
          </a:p>
        </p:txBody>
      </p:sp>
      <p:sp>
        <p:nvSpPr>
          <p:cNvPr id="7" name="投影片編號版面配置區 22"/>
          <p:cNvSpPr>
            <a:spLocks noGrp="1"/>
          </p:cNvSpPr>
          <p:nvPr>
            <p:ph type="sldNum" sz="quarter" idx="4"/>
          </p:nvPr>
        </p:nvSpPr>
        <p:spPr>
          <a:xfrm>
            <a:off x="7924799" y="6492875"/>
            <a:ext cx="1000539" cy="365125"/>
          </a:xfrm>
          <a:prstGeom prst="rect">
            <a:avLst/>
          </a:prstGeom>
        </p:spPr>
        <p:txBody>
          <a:bodyPr vert="horz" lIns="91440" tIns="45720" rIns="91440" bIns="45720" rtlCol="0" anchor="ctr"/>
          <a:lstStyle>
            <a:lvl1pPr algn="r">
              <a:defRPr sz="1600">
                <a:solidFill>
                  <a:schemeClr val="tx1"/>
                </a:solidFill>
                <a:latin typeface="+mj-lt"/>
              </a:defRPr>
            </a:lvl1pPr>
          </a:lstStyle>
          <a:p>
            <a:fld id="{33C2E20B-6387-4BED-9F94-88517561D482}" type="slidenum">
              <a:rPr lang="zh-TW" altLang="en-US" smtClean="0"/>
              <a:pPr/>
              <a:t>‹#›</a:t>
            </a:fld>
            <a:r>
              <a:rPr lang="en-US" altLang="zh-TW" dirty="0" smtClean="0"/>
              <a:t>/42</a:t>
            </a:r>
            <a:endParaRPr lang="zh-TW"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p>
        </p:txBody>
      </p:sp>
      <p:sp>
        <p:nvSpPr>
          <p:cNvPr id="20" name="日期版面配置區 19"/>
          <p:cNvSpPr>
            <a:spLocks noGrp="1"/>
          </p:cNvSpPr>
          <p:nvPr>
            <p:ph type="dt" sz="half" idx="2"/>
          </p:nvPr>
        </p:nvSpPr>
        <p:spPr>
          <a:xfrm>
            <a:off x="457200" y="6492875"/>
            <a:ext cx="2133600" cy="365125"/>
          </a:xfrm>
          <a:prstGeom prst="rect">
            <a:avLst/>
          </a:prstGeom>
        </p:spPr>
        <p:txBody>
          <a:bodyPr vert="horz" lIns="91440" tIns="45720" rIns="91440" bIns="45720" rtlCol="0" anchor="ctr"/>
          <a:lstStyle>
            <a:lvl1pPr algn="l">
              <a:defRPr sz="1600">
                <a:solidFill>
                  <a:schemeClr val="tx1"/>
                </a:solidFill>
                <a:latin typeface="+mj-lt"/>
              </a:defRPr>
            </a:lvl1pPr>
          </a:lstStyle>
          <a:p>
            <a:fld id="{57E30212-AF98-49E6-A841-58259F17E23C}" type="datetime1">
              <a:rPr lang="zh-TW" altLang="en-US" smtClean="0"/>
              <a:pPr/>
              <a:t>2014/7/10</a:t>
            </a:fld>
            <a:endParaRPr lang="zh-TW" altLang="en-US" dirty="0"/>
          </a:p>
        </p:txBody>
      </p:sp>
      <p:sp>
        <p:nvSpPr>
          <p:cNvPr id="23" name="投影片編號版面配置區 22"/>
          <p:cNvSpPr>
            <a:spLocks noGrp="1"/>
          </p:cNvSpPr>
          <p:nvPr>
            <p:ph type="sldNum" sz="quarter" idx="4"/>
          </p:nvPr>
        </p:nvSpPr>
        <p:spPr>
          <a:xfrm>
            <a:off x="7924799" y="6492875"/>
            <a:ext cx="1000539" cy="365125"/>
          </a:xfrm>
          <a:prstGeom prst="rect">
            <a:avLst/>
          </a:prstGeom>
        </p:spPr>
        <p:txBody>
          <a:bodyPr vert="horz" lIns="91440" tIns="45720" rIns="91440" bIns="45720" rtlCol="0" anchor="ctr"/>
          <a:lstStyle>
            <a:lvl1pPr algn="r">
              <a:defRPr sz="1600">
                <a:solidFill>
                  <a:schemeClr val="tx1"/>
                </a:solidFill>
                <a:latin typeface="+mj-lt"/>
              </a:defRPr>
            </a:lvl1pPr>
          </a:lstStyle>
          <a:p>
            <a:fld id="{33C2E20B-6387-4BED-9F94-88517561D482}" type="slidenum">
              <a:rPr lang="zh-TW" altLang="en-US" smtClean="0"/>
              <a:pPr/>
              <a:t>‹#›</a:t>
            </a:fld>
            <a:r>
              <a:rPr lang="en-US" altLang="zh-TW" dirty="0" smtClean="0"/>
              <a:t>/42</a:t>
            </a:r>
            <a:endParaRPr lang="zh-TW" altLang="en-US" dirty="0"/>
          </a:p>
        </p:txBody>
      </p:sp>
    </p:spTree>
  </p:cSld>
  <p:clrMap bg1="lt1" tx1="dk1" bg2="lt2" tx2="dk2" accent1="accent1" accent2="accent2" accent3="accent3" accent4="accent4" accent5="accent5" accent6="accent6" hlink="hlink" folHlink="folHlink"/>
  <p:sldLayoutIdLst>
    <p:sldLayoutId id="2147483795" r:id="rId1"/>
    <p:sldLayoutId id="2147483794" r:id="rId2"/>
    <p:sldLayoutId id="2147483793" r:id="rId3"/>
    <p:sldLayoutId id="2147483792" r:id="rId4"/>
    <p:sldLayoutId id="2147483791" r:id="rId5"/>
    <p:sldLayoutId id="2147483790" r:id="rId6"/>
    <p:sldLayoutId id="2147483789" r:id="rId7"/>
    <p:sldLayoutId id="2147483788" r:id="rId8"/>
    <p:sldLayoutId id="2147483787" r:id="rId9"/>
    <p:sldLayoutId id="2147483786" r:id="rId10"/>
    <p:sldLayoutId id="2147483785" r:id="rId11"/>
  </p:sldLayoutIdLst>
  <p:timing>
    <p:tnLst>
      <p:par>
        <p:cTn id="1" dur="indefinite" restart="never" nodeType="tmRoot"/>
      </p:par>
    </p:tnLst>
  </p:timing>
  <p:hf hdr="0" ftr="0"/>
  <p:txStyles>
    <p:titleStyle>
      <a:lvl1pPr algn="ctr" rtl="0" eaLnBrk="0" fontAlgn="base" hangingPunct="0">
        <a:spcBef>
          <a:spcPct val="0"/>
        </a:spcBef>
        <a:spcAft>
          <a:spcPct val="0"/>
        </a:spcAft>
        <a:defRPr sz="4400" kern="1200">
          <a:solidFill>
            <a:schemeClr val="hlink"/>
          </a:solidFill>
          <a:latin typeface="+mj-lt"/>
          <a:ea typeface="+mj-ea"/>
          <a:cs typeface="+mj-cs"/>
        </a:defRPr>
      </a:lvl1pPr>
      <a:lvl2pPr algn="ctr" rtl="0" eaLnBrk="0" fontAlgn="base" hangingPunct="0">
        <a:spcBef>
          <a:spcPct val="0"/>
        </a:spcBef>
        <a:spcAft>
          <a:spcPct val="0"/>
        </a:spcAft>
        <a:defRPr sz="4400">
          <a:solidFill>
            <a:schemeClr val="hlink"/>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hlink"/>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hlink"/>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hlink"/>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en.wikipedia.org/wiki/Correlation_and_dependence" TargetMode="External"/><Relationship Id="rId2" Type="http://schemas.openxmlformats.org/officeDocument/2006/relationships/hyperlink" Target="http://en.wikipedia.org/wiki/Orthogonal_matrix"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hyperlink" Target="Gene%20name%20classification.docx"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Association%20between%20the%20M268T%20polymorphism%20in%20the%20angiotensinogen%20gene%20and%20essential%20hypertension%20in%20a%20South%20Indian%20population.doc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標題 1"/>
          <p:cNvSpPr>
            <a:spLocks noGrp="1"/>
          </p:cNvSpPr>
          <p:nvPr>
            <p:ph type="ctrTitle"/>
          </p:nvPr>
        </p:nvSpPr>
        <p:spPr>
          <a:xfrm>
            <a:off x="611188" y="1196753"/>
            <a:ext cx="7772400" cy="1584176"/>
          </a:xfrm>
        </p:spPr>
        <p:txBody>
          <a:bodyPr/>
          <a:lstStyle/>
          <a:p>
            <a:r>
              <a:rPr lang="en-US" altLang="zh-TW" sz="3200" dirty="0" smtClean="0"/>
              <a:t/>
            </a:r>
            <a:br>
              <a:rPr lang="en-US" altLang="zh-TW" sz="3200" dirty="0" smtClean="0"/>
            </a:br>
            <a:r>
              <a:rPr lang="en-US" altLang="zh-TW" sz="3200" dirty="0" smtClean="0"/>
              <a:t>Principle-Based Natural Language Processing</a:t>
            </a:r>
            <a:br>
              <a:rPr lang="en-US" altLang="zh-TW" sz="3200" dirty="0" smtClean="0"/>
            </a:br>
            <a:r>
              <a:rPr lang="en-US" altLang="zh-TW" sz="2400" dirty="0" smtClean="0">
                <a:solidFill>
                  <a:srgbClr val="FF0000"/>
                </a:solidFill>
              </a:rPr>
              <a:t>Eliminating the Shortcomings of Rule-based Systems </a:t>
            </a:r>
            <a:br>
              <a:rPr lang="en-US" altLang="zh-TW" sz="2400" dirty="0" smtClean="0">
                <a:solidFill>
                  <a:srgbClr val="FF0000"/>
                </a:solidFill>
              </a:rPr>
            </a:br>
            <a:r>
              <a:rPr lang="en-US" altLang="zh-TW" sz="2400" dirty="0" smtClean="0">
                <a:solidFill>
                  <a:srgbClr val="FF0000"/>
                </a:solidFill>
              </a:rPr>
              <a:t>with Statistics</a:t>
            </a:r>
            <a:r>
              <a:rPr lang="zh-TW" altLang="zh-TW" sz="3200" smtClean="0">
                <a:solidFill>
                  <a:srgbClr val="FF0000"/>
                </a:solidFill>
              </a:rPr>
              <a:t/>
            </a:r>
            <a:br>
              <a:rPr lang="zh-TW" altLang="zh-TW" sz="3200" smtClean="0">
                <a:solidFill>
                  <a:srgbClr val="FF0000"/>
                </a:solidFill>
              </a:rPr>
            </a:br>
            <a:endParaRPr lang="zh-TW" altLang="en-US" sz="3200" dirty="0" smtClean="0">
              <a:solidFill>
                <a:srgbClr val="FF0000"/>
              </a:solidFill>
            </a:endParaRPr>
          </a:p>
        </p:txBody>
      </p:sp>
      <p:sp>
        <p:nvSpPr>
          <p:cNvPr id="3" name="副標題 2"/>
          <p:cNvSpPr>
            <a:spLocks noGrp="1"/>
          </p:cNvSpPr>
          <p:nvPr>
            <p:ph type="subTitle" idx="1"/>
          </p:nvPr>
        </p:nvSpPr>
        <p:spPr/>
        <p:txBody>
          <a:bodyPr/>
          <a:lstStyle/>
          <a:p>
            <a:pPr eaLnBrk="1" hangingPunct="1"/>
            <a:r>
              <a:rPr lang="en-US" altLang="zh-TW" dirty="0" smtClean="0">
                <a:solidFill>
                  <a:schemeClr val="tx1"/>
                </a:solidFill>
                <a:ea typeface="標楷體" pitchFamily="65" charset="-120"/>
              </a:rPr>
              <a:t>Wen-Lian Hsu</a:t>
            </a:r>
          </a:p>
          <a:p>
            <a:pPr eaLnBrk="1" hangingPunct="1"/>
            <a:r>
              <a:rPr lang="en-US" altLang="zh-TW" dirty="0" smtClean="0">
                <a:solidFill>
                  <a:schemeClr val="tx1"/>
                </a:solidFill>
                <a:ea typeface="標楷體" pitchFamily="65" charset="-120"/>
              </a:rPr>
              <a:t>Institute of Information Science</a:t>
            </a:r>
          </a:p>
          <a:p>
            <a:pPr eaLnBrk="1" hangingPunct="1"/>
            <a:r>
              <a:rPr lang="en-US" altLang="zh-TW" dirty="0" smtClean="0">
                <a:solidFill>
                  <a:schemeClr val="tx1"/>
                </a:solidFill>
                <a:ea typeface="標楷體" pitchFamily="65" charset="-120"/>
              </a:rPr>
              <a:t>Academia Sinica, Taiwan</a:t>
            </a:r>
            <a:endParaRPr lang="zh-TW" altLang="en-US" dirty="0" smtClean="0">
              <a:solidFill>
                <a:schemeClr val="tx1"/>
              </a:solidFill>
              <a:ea typeface="標楷體" pitchFamily="65"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Outline</a:t>
            </a:r>
            <a:endParaRPr lang="zh-TW" altLang="en-US" dirty="0"/>
          </a:p>
        </p:txBody>
      </p:sp>
      <p:sp>
        <p:nvSpPr>
          <p:cNvPr id="3" name="內容版面配置區 2"/>
          <p:cNvSpPr>
            <a:spLocks noGrp="1"/>
          </p:cNvSpPr>
          <p:nvPr>
            <p:ph idx="1"/>
          </p:nvPr>
        </p:nvSpPr>
        <p:spPr>
          <a:xfrm>
            <a:off x="1142976" y="1760557"/>
            <a:ext cx="8229600" cy="4525963"/>
          </a:xfrm>
        </p:spPr>
        <p:txBody>
          <a:bodyPr/>
          <a:lstStyle/>
          <a:p>
            <a:r>
              <a:rPr lang="en-US" altLang="zh-TW" dirty="0" smtClean="0"/>
              <a:t>Introduction</a:t>
            </a:r>
          </a:p>
          <a:p>
            <a:r>
              <a:rPr lang="en-US" altLang="zh-TW" dirty="0" smtClean="0"/>
              <a:t>Rule base or machine learning?</a:t>
            </a:r>
          </a:p>
          <a:p>
            <a:r>
              <a:rPr lang="en-US" altLang="zh-TW" dirty="0" smtClean="0"/>
              <a:t>Principle-based approach</a:t>
            </a:r>
          </a:p>
          <a:p>
            <a:pPr lvl="1"/>
            <a:r>
              <a:rPr lang="en-US" altLang="zh-TW" dirty="0" smtClean="0"/>
              <a:t>Modeling context through frames</a:t>
            </a:r>
          </a:p>
          <a:p>
            <a:r>
              <a:rPr lang="en-US" altLang="zh-TW" dirty="0" smtClean="0"/>
              <a:t>Pattern Reduction</a:t>
            </a:r>
          </a:p>
          <a:p>
            <a:endParaRPr lang="en-US" altLang="zh-TW" dirty="0" smtClean="0"/>
          </a:p>
          <a:p>
            <a:endParaRPr lang="zh-TW" altLang="en-US" dirty="0"/>
          </a:p>
        </p:txBody>
      </p:sp>
      <p:sp>
        <p:nvSpPr>
          <p:cNvPr id="5" name="向右箭號 4"/>
          <p:cNvSpPr/>
          <p:nvPr/>
        </p:nvSpPr>
        <p:spPr>
          <a:xfrm>
            <a:off x="231535" y="2383575"/>
            <a:ext cx="928694" cy="42862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日期版面配置區 6"/>
          <p:cNvSpPr>
            <a:spLocks noGrp="1"/>
          </p:cNvSpPr>
          <p:nvPr>
            <p:ph type="dt" sz="half" idx="2"/>
          </p:nvPr>
        </p:nvSpPr>
        <p:spPr/>
        <p:txBody>
          <a:bodyPr/>
          <a:lstStyle/>
          <a:p>
            <a:fld id="{C3EA1524-1143-4FB3-A790-A39FAF9F36D4}" type="datetime1">
              <a:rPr lang="zh-TW" altLang="en-US" smtClean="0"/>
              <a:pPr/>
              <a:t>2014/7/10</a:t>
            </a:fld>
            <a:endParaRPr lang="zh-TW" altLang="en-US"/>
          </a:p>
        </p:txBody>
      </p:sp>
      <p:sp>
        <p:nvSpPr>
          <p:cNvPr id="8" name="投影片編號版面配置區 7"/>
          <p:cNvSpPr>
            <a:spLocks noGrp="1"/>
          </p:cNvSpPr>
          <p:nvPr>
            <p:ph type="sldNum" sz="quarter" idx="4"/>
          </p:nvPr>
        </p:nvSpPr>
        <p:spPr/>
        <p:txBody>
          <a:bodyPr/>
          <a:lstStyle/>
          <a:p>
            <a:fld id="{33C2E20B-6387-4BED-9F94-88517561D482}" type="slidenum">
              <a:rPr lang="zh-TW" altLang="en-US" smtClean="0"/>
              <a:pPr/>
              <a:t>10</a:t>
            </a:fld>
            <a:r>
              <a:rPr lang="en-US" altLang="zh-TW" smtClean="0"/>
              <a:t>/42</a:t>
            </a:r>
            <a:endParaRPr lang="zh-TW"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標題 1"/>
          <p:cNvSpPr>
            <a:spLocks noGrp="1"/>
          </p:cNvSpPr>
          <p:nvPr>
            <p:ph type="title"/>
          </p:nvPr>
        </p:nvSpPr>
        <p:spPr/>
        <p:txBody>
          <a:bodyPr/>
          <a:lstStyle/>
          <a:p>
            <a:pPr eaLnBrk="1" hangingPunct="1"/>
            <a:r>
              <a:rPr lang="en-US" altLang="zh-TW" sz="3600" smtClean="0"/>
              <a:t>The war between </a:t>
            </a:r>
            <a:br>
              <a:rPr lang="en-US" altLang="zh-TW" sz="3600" smtClean="0"/>
            </a:br>
            <a:r>
              <a:rPr lang="en-US" altLang="zh-TW" sz="3600" smtClean="0"/>
              <a:t>probabilistic vs. rule-based models</a:t>
            </a:r>
            <a:endParaRPr lang="zh-TW" altLang="en-US" sz="3600" smtClean="0"/>
          </a:p>
        </p:txBody>
      </p:sp>
      <p:sp>
        <p:nvSpPr>
          <p:cNvPr id="4099" name="內容版面配置區 2"/>
          <p:cNvSpPr>
            <a:spLocks noGrp="1"/>
          </p:cNvSpPr>
          <p:nvPr>
            <p:ph idx="1"/>
          </p:nvPr>
        </p:nvSpPr>
        <p:spPr>
          <a:xfrm>
            <a:off x="500063" y="1571625"/>
            <a:ext cx="8229600" cy="4525963"/>
          </a:xfrm>
        </p:spPr>
        <p:txBody>
          <a:bodyPr/>
          <a:lstStyle/>
          <a:p>
            <a:pPr eaLnBrk="1" hangingPunct="1"/>
            <a:r>
              <a:rPr lang="en-US" altLang="zh-TW" sz="2800" dirty="0" smtClean="0"/>
              <a:t>Before 1990, rule-based models dominated NLP</a:t>
            </a:r>
          </a:p>
          <a:p>
            <a:pPr eaLnBrk="1" hangingPunct="1"/>
            <a:r>
              <a:rPr lang="en-US" altLang="zh-TW" sz="2800" dirty="0" smtClean="0"/>
              <a:t>Then comes the age of corpus analysis and probabilistic models. People believe all linguistic knowledge (or features) can be found in corpus; it is a matter of assigning proper weights to various linguistic features in NLP applications based on training corpus.</a:t>
            </a:r>
          </a:p>
          <a:p>
            <a:pPr eaLnBrk="1" hangingPunct="1"/>
            <a:r>
              <a:rPr lang="en-US" altLang="zh-TW" sz="2800" dirty="0" smtClean="0">
                <a:solidFill>
                  <a:srgbClr val="FF0000"/>
                </a:solidFill>
              </a:rPr>
              <a:t>However, both models have their weaknesses</a:t>
            </a:r>
            <a:r>
              <a:rPr lang="en-US" altLang="zh-TW" sz="2800" dirty="0" smtClean="0"/>
              <a:t>.</a:t>
            </a:r>
          </a:p>
        </p:txBody>
      </p:sp>
      <p:sp>
        <p:nvSpPr>
          <p:cNvPr id="6" name="日期版面配置區 5"/>
          <p:cNvSpPr>
            <a:spLocks noGrp="1"/>
          </p:cNvSpPr>
          <p:nvPr>
            <p:ph type="dt" sz="half" idx="2"/>
          </p:nvPr>
        </p:nvSpPr>
        <p:spPr/>
        <p:txBody>
          <a:bodyPr/>
          <a:lstStyle/>
          <a:p>
            <a:fld id="{D648E93A-3A25-4479-A4DF-2CBBDE350577}" type="datetime1">
              <a:rPr lang="zh-TW" altLang="en-US" smtClean="0"/>
              <a:pPr/>
              <a:t>2014/7/10</a:t>
            </a:fld>
            <a:endParaRPr lang="zh-TW" altLang="en-US"/>
          </a:p>
        </p:txBody>
      </p:sp>
      <p:sp>
        <p:nvSpPr>
          <p:cNvPr id="7" name="投影片編號版面配置區 6"/>
          <p:cNvSpPr>
            <a:spLocks noGrp="1"/>
          </p:cNvSpPr>
          <p:nvPr>
            <p:ph type="sldNum" sz="quarter" idx="4"/>
          </p:nvPr>
        </p:nvSpPr>
        <p:spPr/>
        <p:txBody>
          <a:bodyPr/>
          <a:lstStyle/>
          <a:p>
            <a:fld id="{33C2E20B-6387-4BED-9F94-88517561D482}" type="slidenum">
              <a:rPr lang="zh-TW" altLang="en-US" smtClean="0"/>
              <a:pPr/>
              <a:t>11</a:t>
            </a:fld>
            <a:r>
              <a:rPr lang="en-US" altLang="zh-TW" smtClean="0"/>
              <a:t>/42</a:t>
            </a:r>
            <a:endParaRPr lang="zh-TW" altLang="en-US" dirty="0"/>
          </a:p>
        </p:txBody>
      </p:sp>
    </p:spTree>
  </p:cSld>
  <p:clrMapOvr>
    <a:masterClrMapping/>
  </p:clrMapOvr>
  <p:transition advTm="49797"/>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323528" y="181146"/>
            <a:ext cx="8229600" cy="1143000"/>
          </a:xfrm>
        </p:spPr>
        <p:txBody>
          <a:bodyPr/>
          <a:lstStyle/>
          <a:p>
            <a:pPr eaLnBrk="1" hangingPunct="1"/>
            <a:r>
              <a:rPr lang="en-US" altLang="zh-TW" sz="3200" dirty="0" smtClean="0"/>
              <a:t>Potential limitations of </a:t>
            </a:r>
            <a:br>
              <a:rPr lang="en-US" altLang="zh-TW" sz="3200" dirty="0" smtClean="0"/>
            </a:br>
            <a:r>
              <a:rPr lang="en-US" altLang="zh-TW" sz="3200" dirty="0" smtClean="0"/>
              <a:t>current machine learning models</a:t>
            </a:r>
            <a:endParaRPr lang="zh-TW" altLang="zh-TW" sz="3200" dirty="0" smtClean="0"/>
          </a:p>
        </p:txBody>
      </p:sp>
      <p:sp>
        <p:nvSpPr>
          <p:cNvPr id="6147" name="Rectangle 3"/>
          <p:cNvSpPr>
            <a:spLocks noGrp="1" noChangeArrowheads="1"/>
          </p:cNvSpPr>
          <p:nvPr>
            <p:ph type="body" idx="1"/>
          </p:nvPr>
        </p:nvSpPr>
        <p:spPr>
          <a:xfrm>
            <a:off x="358034" y="1440920"/>
            <a:ext cx="8501122" cy="4714894"/>
          </a:xfrm>
        </p:spPr>
        <p:txBody>
          <a:bodyPr/>
          <a:lstStyle/>
          <a:p>
            <a:pPr marL="514350" indent="-457200" eaLnBrk="1" hangingPunct="1">
              <a:buFont typeface="+mj-lt"/>
              <a:buAutoNum type="arabicPeriod"/>
            </a:pPr>
            <a:r>
              <a:rPr lang="en-US" altLang="zh-TW" sz="2000" dirty="0" smtClean="0"/>
              <a:t>Features are normally represented as vectors. Their weights are fixed</a:t>
            </a:r>
          </a:p>
          <a:p>
            <a:pPr marL="857250" lvl="1" indent="-342900" eaLnBrk="1" hangingPunct="1"/>
            <a:r>
              <a:rPr lang="en-US" altLang="zh-TW" sz="2000" dirty="0" smtClean="0">
                <a:solidFill>
                  <a:srgbClr val="00B050"/>
                </a:solidFill>
              </a:rPr>
              <a:t>Cannot reflect the current context</a:t>
            </a:r>
          </a:p>
          <a:p>
            <a:pPr marL="514350" indent="-457200" eaLnBrk="1" hangingPunct="1">
              <a:buFont typeface="+mj-lt"/>
              <a:buAutoNum type="arabicPeriod"/>
            </a:pPr>
            <a:r>
              <a:rPr lang="en-US" altLang="zh-TW" sz="2000" dirty="0" smtClean="0"/>
              <a:t>Features are usually assumed to be independent</a:t>
            </a:r>
          </a:p>
          <a:p>
            <a:pPr marL="857250" lvl="1" indent="-342900" eaLnBrk="1" hangingPunct="1"/>
            <a:r>
              <a:rPr lang="en-US" altLang="zh-TW" sz="2000" dirty="0" smtClean="0">
                <a:solidFill>
                  <a:srgbClr val="00B050"/>
                </a:solidFill>
              </a:rPr>
              <a:t>However, feature collocation is essential in natural language </a:t>
            </a:r>
          </a:p>
          <a:p>
            <a:pPr marL="514350" indent="-457200" eaLnBrk="1" hangingPunct="1">
              <a:buFont typeface="+mj-lt"/>
              <a:buAutoNum type="arabicPeriod"/>
            </a:pPr>
            <a:r>
              <a:rPr lang="en-US" altLang="zh-TW" sz="2000" dirty="0" smtClean="0"/>
              <a:t>Markov process can only model local constraints </a:t>
            </a:r>
          </a:p>
          <a:p>
            <a:pPr marL="857250" lvl="1" indent="-342900" eaLnBrk="1" hangingPunct="1"/>
            <a:r>
              <a:rPr lang="en-US" altLang="zh-TW" sz="2000" dirty="0" smtClean="0">
                <a:solidFill>
                  <a:srgbClr val="00B050"/>
                </a:solidFill>
              </a:rPr>
              <a:t>Local features outweighs long distance ones</a:t>
            </a:r>
          </a:p>
          <a:p>
            <a:pPr marL="514350" indent="-457200" eaLnBrk="1" hangingPunct="1">
              <a:buFont typeface="+mj-lt"/>
              <a:buAutoNum type="arabicPeriod"/>
            </a:pPr>
            <a:r>
              <a:rPr lang="en-US" altLang="zh-TW" sz="2000" dirty="0" smtClean="0"/>
              <a:t>Feature weights are less portable (non-accumulative).</a:t>
            </a:r>
          </a:p>
          <a:p>
            <a:pPr marL="857250" lvl="1" indent="-342900" eaLnBrk="1" hangingPunct="1"/>
            <a:r>
              <a:rPr lang="en-US" altLang="zh-TW" sz="2000" dirty="0" smtClean="0">
                <a:solidFill>
                  <a:srgbClr val="00B050"/>
                </a:solidFill>
              </a:rPr>
              <a:t>Need (accurate) annotated data for training in every domain</a:t>
            </a:r>
          </a:p>
          <a:p>
            <a:pPr marL="857250" lvl="1" indent="-342900" eaLnBrk="1" hangingPunct="1"/>
            <a:r>
              <a:rPr lang="en-US" altLang="zh-TW" sz="2000" dirty="0" smtClean="0">
                <a:solidFill>
                  <a:srgbClr val="00B050"/>
                </a:solidFill>
              </a:rPr>
              <a:t>Learn from scratch; annotation is very time consuming</a:t>
            </a:r>
          </a:p>
          <a:p>
            <a:pPr marL="514350" indent="-457200" eaLnBrk="1" hangingPunct="1">
              <a:buFont typeface="+mj-lt"/>
              <a:buAutoNum type="arabicPeriod"/>
            </a:pPr>
            <a:r>
              <a:rPr lang="en-US" altLang="zh-TW" sz="2400" dirty="0" smtClean="0">
                <a:solidFill>
                  <a:srgbClr val="FF0000"/>
                </a:solidFill>
              </a:rPr>
              <a:t>Difficult to incorporate fine-grained linguistic knowledge</a:t>
            </a:r>
          </a:p>
          <a:p>
            <a:pPr marL="857250" lvl="1" indent="-342900" eaLnBrk="1" hangingPunct="1"/>
            <a:r>
              <a:rPr lang="en-US" altLang="zh-TW" sz="2000" dirty="0" smtClean="0">
                <a:solidFill>
                  <a:srgbClr val="00B050"/>
                </a:solidFill>
              </a:rPr>
              <a:t>Joke: For every linguist fired the system accuracy gets higher</a:t>
            </a:r>
          </a:p>
          <a:p>
            <a:pPr eaLnBrk="1" hangingPunct="1"/>
            <a:endParaRPr lang="en-US" altLang="zh-TW" sz="2400" dirty="0" smtClean="0"/>
          </a:p>
          <a:p>
            <a:pPr lvl="1" eaLnBrk="1" hangingPunct="1"/>
            <a:endParaRPr lang="zh-TW" altLang="zh-TW" sz="1800" dirty="0" smtClean="0"/>
          </a:p>
        </p:txBody>
      </p:sp>
      <p:sp>
        <p:nvSpPr>
          <p:cNvPr id="6" name="日期版面配置區 5"/>
          <p:cNvSpPr>
            <a:spLocks noGrp="1"/>
          </p:cNvSpPr>
          <p:nvPr>
            <p:ph type="dt" sz="half" idx="2"/>
          </p:nvPr>
        </p:nvSpPr>
        <p:spPr/>
        <p:txBody>
          <a:bodyPr/>
          <a:lstStyle/>
          <a:p>
            <a:fld id="{70A939A8-DAB7-47B9-B777-9D807DAC6289}" type="datetime1">
              <a:rPr lang="zh-TW" altLang="en-US" smtClean="0"/>
              <a:pPr/>
              <a:t>2014/7/10</a:t>
            </a:fld>
            <a:endParaRPr lang="zh-TW" altLang="en-US"/>
          </a:p>
        </p:txBody>
      </p:sp>
      <p:sp>
        <p:nvSpPr>
          <p:cNvPr id="7" name="投影片編號版面配置區 6"/>
          <p:cNvSpPr>
            <a:spLocks noGrp="1"/>
          </p:cNvSpPr>
          <p:nvPr>
            <p:ph type="sldNum" sz="quarter" idx="4"/>
          </p:nvPr>
        </p:nvSpPr>
        <p:spPr/>
        <p:txBody>
          <a:bodyPr/>
          <a:lstStyle/>
          <a:p>
            <a:fld id="{33C2E20B-6387-4BED-9F94-88517561D482}" type="slidenum">
              <a:rPr lang="zh-TW" altLang="en-US" smtClean="0"/>
              <a:pPr/>
              <a:t>12</a:t>
            </a:fld>
            <a:r>
              <a:rPr lang="en-US" altLang="zh-TW" smtClean="0"/>
              <a:t>/42</a:t>
            </a:r>
            <a:endParaRPr lang="zh-TW" altLang="en-US" dirty="0"/>
          </a:p>
        </p:txBody>
      </p:sp>
    </p:spTree>
    <p:custDataLst>
      <p:tags r:id="rId1"/>
    </p:custDataLst>
  </p:cSld>
  <p:clrMapOvr>
    <a:masterClrMapping/>
  </p:clrMapOvr>
  <p:transition advTm="18954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14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14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14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14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457200" y="71414"/>
            <a:ext cx="8229600" cy="1143000"/>
          </a:xfrm>
        </p:spPr>
        <p:txBody>
          <a:bodyPr/>
          <a:lstStyle/>
          <a:p>
            <a:pPr eaLnBrk="1" hangingPunct="1"/>
            <a:r>
              <a:rPr lang="en-US" altLang="zh-TW" sz="4000" dirty="0" smtClean="0"/>
              <a:t>Drawbacks of Rule-based models</a:t>
            </a:r>
            <a:endParaRPr lang="zh-TW" altLang="en-US" sz="4000" dirty="0" smtClean="0"/>
          </a:p>
        </p:txBody>
      </p:sp>
      <p:sp>
        <p:nvSpPr>
          <p:cNvPr id="6147" name="內容版面配置區 2"/>
          <p:cNvSpPr>
            <a:spLocks noGrp="1"/>
          </p:cNvSpPr>
          <p:nvPr>
            <p:ph idx="1"/>
          </p:nvPr>
        </p:nvSpPr>
        <p:spPr>
          <a:xfrm>
            <a:off x="457200" y="1396976"/>
            <a:ext cx="8229600" cy="4818106"/>
          </a:xfrm>
        </p:spPr>
        <p:txBody>
          <a:bodyPr/>
          <a:lstStyle/>
          <a:p>
            <a:pPr marL="514350" indent="-514350" eaLnBrk="1" hangingPunct="1">
              <a:buFont typeface="+mj-lt"/>
              <a:buAutoNum type="arabicPeriod"/>
            </a:pPr>
            <a:r>
              <a:rPr lang="en-US" altLang="zh-TW" sz="2800" dirty="0" smtClean="0"/>
              <a:t>Rules are manually crafted</a:t>
            </a:r>
          </a:p>
          <a:p>
            <a:pPr marL="914400" lvl="1" indent="-457200" eaLnBrk="1" hangingPunct="1"/>
            <a:r>
              <a:rPr lang="en-US" altLang="zh-TW" sz="2400" dirty="0" smtClean="0">
                <a:solidFill>
                  <a:srgbClr val="00B050"/>
                </a:solidFill>
              </a:rPr>
              <a:t>Time consuming, subjective with poor coverage</a:t>
            </a:r>
          </a:p>
          <a:p>
            <a:pPr marL="514350" indent="-514350" eaLnBrk="1" hangingPunct="1">
              <a:buFont typeface="+mj-lt"/>
              <a:buAutoNum type="arabicPeriod"/>
            </a:pPr>
            <a:r>
              <a:rPr lang="en-US" altLang="zh-TW" sz="2800" dirty="0" smtClean="0"/>
              <a:t>Rules must be matched exactly (very rigid)</a:t>
            </a:r>
          </a:p>
          <a:p>
            <a:pPr marL="914400" lvl="1" indent="-457200" eaLnBrk="1" hangingPunct="1"/>
            <a:r>
              <a:rPr lang="en-US" altLang="zh-TW" sz="2400" dirty="0" smtClean="0">
                <a:solidFill>
                  <a:srgbClr val="00B050"/>
                </a:solidFill>
              </a:rPr>
              <a:t>Hard to handle exceptions and variations</a:t>
            </a:r>
          </a:p>
          <a:p>
            <a:pPr marL="514350" indent="-514350" eaLnBrk="1" hangingPunct="1">
              <a:buFont typeface="+mj-lt"/>
              <a:buAutoNum type="arabicPeriod"/>
            </a:pPr>
            <a:r>
              <a:rPr lang="en-US" altLang="zh-TW" sz="2800" dirty="0" smtClean="0"/>
              <a:t>Rules often create conflicts</a:t>
            </a:r>
          </a:p>
          <a:p>
            <a:pPr marL="914400" lvl="1" indent="-457200" eaLnBrk="1" hangingPunct="1"/>
            <a:r>
              <a:rPr lang="en-US" altLang="zh-TW" sz="2400" dirty="0" smtClean="0">
                <a:solidFill>
                  <a:srgbClr val="00B050"/>
                </a:solidFill>
              </a:rPr>
              <a:t>Linguists often argue against each other</a:t>
            </a:r>
          </a:p>
          <a:p>
            <a:pPr marL="514350" indent="-514350" eaLnBrk="1" hangingPunct="1">
              <a:buFont typeface="+mj-lt"/>
              <a:buAutoNum type="arabicPeriod"/>
            </a:pPr>
            <a:r>
              <a:rPr lang="en-US" altLang="zh-TW" sz="2800" dirty="0" smtClean="0">
                <a:solidFill>
                  <a:srgbClr val="FF0000"/>
                </a:solidFill>
              </a:rPr>
              <a:t>Is there any way to change this situation?</a:t>
            </a:r>
          </a:p>
          <a:p>
            <a:pPr eaLnBrk="1" hangingPunct="1"/>
            <a:endParaRPr lang="zh-TW" altLang="en-US" sz="2800" dirty="0" smtClean="0"/>
          </a:p>
        </p:txBody>
      </p:sp>
      <p:sp>
        <p:nvSpPr>
          <p:cNvPr id="6" name="日期版面配置區 5"/>
          <p:cNvSpPr>
            <a:spLocks noGrp="1"/>
          </p:cNvSpPr>
          <p:nvPr>
            <p:ph type="dt" sz="half" idx="2"/>
          </p:nvPr>
        </p:nvSpPr>
        <p:spPr/>
        <p:txBody>
          <a:bodyPr/>
          <a:lstStyle/>
          <a:p>
            <a:fld id="{A1A131B5-88BF-4186-A6D8-2AFFC2689444}" type="datetime1">
              <a:rPr lang="zh-TW" altLang="en-US" smtClean="0"/>
              <a:pPr/>
              <a:t>2014/7/10</a:t>
            </a:fld>
            <a:endParaRPr lang="zh-TW" altLang="en-US"/>
          </a:p>
        </p:txBody>
      </p:sp>
      <p:sp>
        <p:nvSpPr>
          <p:cNvPr id="7" name="投影片編號版面配置區 6"/>
          <p:cNvSpPr>
            <a:spLocks noGrp="1"/>
          </p:cNvSpPr>
          <p:nvPr>
            <p:ph type="sldNum" sz="quarter" idx="4"/>
          </p:nvPr>
        </p:nvSpPr>
        <p:spPr/>
        <p:txBody>
          <a:bodyPr/>
          <a:lstStyle/>
          <a:p>
            <a:fld id="{33C2E20B-6387-4BED-9F94-88517561D482}" type="slidenum">
              <a:rPr lang="zh-TW" altLang="en-US" smtClean="0"/>
              <a:pPr/>
              <a:t>13</a:t>
            </a:fld>
            <a:r>
              <a:rPr lang="en-US" altLang="zh-TW" smtClean="0"/>
              <a:t>/42</a:t>
            </a:r>
            <a:endParaRPr lang="zh-TW" altLang="en-US" dirty="0"/>
          </a:p>
        </p:txBody>
      </p:sp>
    </p:spTree>
  </p:cSld>
  <p:clrMapOvr>
    <a:masterClrMapping/>
  </p:clrMapOvr>
  <p:transition advTm="5373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14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71126"/>
            <a:ext cx="8229600" cy="1143000"/>
          </a:xfrm>
        </p:spPr>
        <p:txBody>
          <a:bodyPr/>
          <a:lstStyle/>
          <a:p>
            <a:r>
              <a:rPr lang="en-US" altLang="zh-TW" sz="4000" dirty="0" smtClean="0">
                <a:solidFill>
                  <a:srgbClr val="FF0000"/>
                </a:solidFill>
              </a:rPr>
              <a:t>Fundamental Issues in AI</a:t>
            </a:r>
            <a:r>
              <a:rPr lang="en-US" altLang="zh-TW" sz="3600" dirty="0" smtClean="0">
                <a:solidFill>
                  <a:srgbClr val="FF0000"/>
                </a:solidFill>
              </a:rPr>
              <a:t/>
            </a:r>
            <a:br>
              <a:rPr lang="en-US" altLang="zh-TW" sz="3600" dirty="0" smtClean="0">
                <a:solidFill>
                  <a:srgbClr val="FF0000"/>
                </a:solidFill>
              </a:rPr>
            </a:br>
            <a:r>
              <a:rPr lang="en-US" altLang="zh-TW" sz="3200" dirty="0" smtClean="0"/>
              <a:t>Computer and Human Cognition</a:t>
            </a:r>
            <a:endParaRPr lang="zh-TW" altLang="en-US" sz="3200" dirty="0">
              <a:solidFill>
                <a:srgbClr val="FF0000"/>
              </a:solidFill>
            </a:endParaRPr>
          </a:p>
        </p:txBody>
      </p:sp>
      <p:sp>
        <p:nvSpPr>
          <p:cNvPr id="5" name="內容版面配置區 4"/>
          <p:cNvSpPr>
            <a:spLocks noGrp="1"/>
          </p:cNvSpPr>
          <p:nvPr>
            <p:ph sz="half" idx="1"/>
          </p:nvPr>
        </p:nvSpPr>
        <p:spPr/>
        <p:txBody>
          <a:bodyPr/>
          <a:lstStyle/>
          <a:p>
            <a:r>
              <a:rPr lang="en-US" altLang="zh-TW" dirty="0" smtClean="0">
                <a:ea typeface="標楷體" pitchFamily="65" charset="-120"/>
              </a:rPr>
              <a:t>Computer</a:t>
            </a:r>
          </a:p>
          <a:p>
            <a:endParaRPr lang="en-US" altLang="zh-TW" dirty="0" smtClean="0">
              <a:ea typeface="標楷體" pitchFamily="65" charset="-120"/>
            </a:endParaRPr>
          </a:p>
          <a:p>
            <a:pPr lvl="1"/>
            <a:r>
              <a:rPr lang="en-US" altLang="zh-TW" dirty="0" smtClean="0">
                <a:ea typeface="標楷體" pitchFamily="65" charset="-120"/>
              </a:rPr>
              <a:t>Exact matching</a:t>
            </a:r>
          </a:p>
          <a:p>
            <a:pPr lvl="1"/>
            <a:endParaRPr lang="en-US" altLang="zh-TW" dirty="0" smtClean="0">
              <a:ea typeface="標楷體" pitchFamily="65" charset="-120"/>
            </a:endParaRPr>
          </a:p>
          <a:p>
            <a:pPr lvl="1"/>
            <a:r>
              <a:rPr lang="en-US" altLang="zh-TW" dirty="0" smtClean="0">
                <a:ea typeface="標楷體" pitchFamily="65" charset="-120"/>
              </a:rPr>
              <a:t>Very strict and precise</a:t>
            </a:r>
          </a:p>
          <a:p>
            <a:pPr lvl="1"/>
            <a:endParaRPr lang="en-US" altLang="zh-TW" dirty="0" smtClean="0">
              <a:ea typeface="標楷體" pitchFamily="65" charset="-120"/>
            </a:endParaRPr>
          </a:p>
          <a:p>
            <a:pPr lvl="1"/>
            <a:r>
              <a:rPr lang="en-US" altLang="zh-TW" dirty="0" smtClean="0">
                <a:ea typeface="標楷體" pitchFamily="65" charset="-120"/>
              </a:rPr>
              <a:t>Fail to see the wood for the trees (</a:t>
            </a:r>
            <a:r>
              <a:rPr lang="zh-TW" altLang="en-US" dirty="0" smtClean="0">
                <a:solidFill>
                  <a:srgbClr val="FF0000"/>
                </a:solidFill>
                <a:ea typeface="標楷體" pitchFamily="65" charset="-120"/>
              </a:rPr>
              <a:t>見樹不見林</a:t>
            </a:r>
            <a:r>
              <a:rPr lang="en-US" altLang="zh-TW" dirty="0" smtClean="0">
                <a:ea typeface="標楷體" pitchFamily="65" charset="-120"/>
              </a:rPr>
              <a:t>)</a:t>
            </a:r>
          </a:p>
          <a:p>
            <a:pPr lvl="1"/>
            <a:endParaRPr lang="en-US" altLang="zh-TW" dirty="0" smtClean="0">
              <a:ea typeface="標楷體" pitchFamily="65" charset="-120"/>
            </a:endParaRPr>
          </a:p>
          <a:p>
            <a:pPr lvl="1"/>
            <a:r>
              <a:rPr lang="en-US" altLang="zh-TW" dirty="0" smtClean="0">
                <a:ea typeface="標楷體" pitchFamily="65" charset="-120"/>
              </a:rPr>
              <a:t>Training set must be professionally annotated</a:t>
            </a:r>
            <a:endParaRPr lang="zh-TW" altLang="en-US" dirty="0">
              <a:ea typeface="標楷體" pitchFamily="65" charset="-120"/>
            </a:endParaRPr>
          </a:p>
        </p:txBody>
      </p:sp>
      <p:sp>
        <p:nvSpPr>
          <p:cNvPr id="6" name="內容版面配置區 5"/>
          <p:cNvSpPr>
            <a:spLocks noGrp="1"/>
          </p:cNvSpPr>
          <p:nvPr>
            <p:ph sz="half" idx="2"/>
          </p:nvPr>
        </p:nvSpPr>
        <p:spPr>
          <a:xfrm>
            <a:off x="4648200" y="1600200"/>
            <a:ext cx="4324350" cy="4525963"/>
          </a:xfrm>
        </p:spPr>
        <p:txBody>
          <a:bodyPr/>
          <a:lstStyle/>
          <a:p>
            <a:r>
              <a:rPr lang="en-US" altLang="zh-TW" dirty="0" smtClean="0">
                <a:ea typeface="標楷體" pitchFamily="65" charset="-120"/>
              </a:rPr>
              <a:t>Human</a:t>
            </a:r>
          </a:p>
          <a:p>
            <a:endParaRPr lang="en-US" altLang="zh-TW" dirty="0" smtClean="0">
              <a:ea typeface="標楷體" pitchFamily="65" charset="-120"/>
            </a:endParaRPr>
          </a:p>
          <a:p>
            <a:pPr lvl="1"/>
            <a:r>
              <a:rPr lang="en-US" altLang="zh-TW" dirty="0" smtClean="0">
                <a:ea typeface="標楷體" pitchFamily="65" charset="-120"/>
              </a:rPr>
              <a:t>Flexible matching</a:t>
            </a:r>
          </a:p>
          <a:p>
            <a:pPr lvl="1"/>
            <a:endParaRPr lang="en-US" altLang="zh-TW" dirty="0" smtClean="0">
              <a:ea typeface="標楷體" pitchFamily="65" charset="-120"/>
            </a:endParaRPr>
          </a:p>
          <a:p>
            <a:pPr lvl="1"/>
            <a:r>
              <a:rPr lang="en-US" altLang="zh-TW" dirty="0" smtClean="0">
                <a:ea typeface="標楷體" pitchFamily="65" charset="-120"/>
              </a:rPr>
              <a:t>Make mistakes sometimes</a:t>
            </a:r>
          </a:p>
          <a:p>
            <a:pPr lvl="1"/>
            <a:endParaRPr lang="en-US" altLang="zh-TW" dirty="0" smtClean="0">
              <a:ea typeface="標楷體" pitchFamily="65" charset="-120"/>
            </a:endParaRPr>
          </a:p>
          <a:p>
            <a:pPr lvl="1"/>
            <a:r>
              <a:rPr lang="en-US" altLang="zh-TW" dirty="0" smtClean="0">
                <a:ea typeface="標楷體" pitchFamily="65" charset="-120"/>
              </a:rPr>
              <a:t>Can deduce many things from one case (</a:t>
            </a:r>
            <a:r>
              <a:rPr lang="zh-TW" altLang="en-US" dirty="0" smtClean="0">
                <a:solidFill>
                  <a:srgbClr val="FF0000"/>
                </a:solidFill>
                <a:ea typeface="標楷體" pitchFamily="65" charset="-120"/>
              </a:rPr>
              <a:t>舉一反三</a:t>
            </a:r>
            <a:r>
              <a:rPr lang="en-US" altLang="zh-TW" dirty="0" smtClean="0">
                <a:ea typeface="標楷體" pitchFamily="65" charset="-120"/>
              </a:rPr>
              <a:t>) </a:t>
            </a:r>
          </a:p>
          <a:p>
            <a:pPr lvl="1"/>
            <a:endParaRPr lang="en-US" altLang="zh-TW" dirty="0" smtClean="0">
              <a:ea typeface="標楷體" pitchFamily="65" charset="-120"/>
            </a:endParaRPr>
          </a:p>
          <a:p>
            <a:pPr lvl="1"/>
            <a:r>
              <a:rPr lang="en-US" altLang="zh-TW" dirty="0" smtClean="0">
                <a:ea typeface="標楷體" pitchFamily="65" charset="-120"/>
              </a:rPr>
              <a:t>Learn by analogy</a:t>
            </a:r>
          </a:p>
          <a:p>
            <a:pPr lvl="1"/>
            <a:endParaRPr lang="zh-TW" altLang="en-US" dirty="0">
              <a:ea typeface="標楷體" pitchFamily="65" charset="-120"/>
            </a:endParaRPr>
          </a:p>
        </p:txBody>
      </p:sp>
      <p:sp>
        <p:nvSpPr>
          <p:cNvPr id="7" name="日期版面配置區 6"/>
          <p:cNvSpPr>
            <a:spLocks noGrp="1"/>
          </p:cNvSpPr>
          <p:nvPr>
            <p:ph type="dt" sz="half" idx="10"/>
          </p:nvPr>
        </p:nvSpPr>
        <p:spPr/>
        <p:txBody>
          <a:bodyPr/>
          <a:lstStyle/>
          <a:p>
            <a:fld id="{95840E3A-66DE-4D9D-8657-F5C2B2AAC686}" type="datetime1">
              <a:rPr lang="zh-TW" altLang="en-US" smtClean="0"/>
              <a:pPr/>
              <a:t>2014/7/10</a:t>
            </a:fld>
            <a:endParaRPr lang="zh-TW" altLang="en-US"/>
          </a:p>
        </p:txBody>
      </p:sp>
      <p:sp>
        <p:nvSpPr>
          <p:cNvPr id="8" name="投影片編號版面配置區 7"/>
          <p:cNvSpPr>
            <a:spLocks noGrp="1"/>
          </p:cNvSpPr>
          <p:nvPr>
            <p:ph type="sldNum" sz="quarter" idx="4"/>
          </p:nvPr>
        </p:nvSpPr>
        <p:spPr/>
        <p:txBody>
          <a:bodyPr/>
          <a:lstStyle/>
          <a:p>
            <a:fld id="{33C2E20B-6387-4BED-9F94-88517561D482}" type="slidenum">
              <a:rPr lang="zh-TW" altLang="en-US" smtClean="0"/>
              <a:pPr/>
              <a:t>14</a:t>
            </a:fld>
            <a:r>
              <a:rPr lang="en-US" altLang="zh-TW" smtClean="0"/>
              <a:t>/42</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altLang="zh-TW" sz="3600" dirty="0" smtClean="0"/>
              <a:t>Characteristics of </a:t>
            </a:r>
            <a:br>
              <a:rPr lang="en-US" altLang="zh-TW" sz="3600" dirty="0" smtClean="0"/>
            </a:br>
            <a:r>
              <a:rPr lang="en-US" altLang="zh-TW" sz="3600" dirty="0" smtClean="0"/>
              <a:t>Linguistic Pattern Matching</a:t>
            </a:r>
            <a:endParaRPr lang="zh-TW" altLang="en-US" sz="3600" dirty="0"/>
          </a:p>
        </p:txBody>
      </p:sp>
      <p:sp>
        <p:nvSpPr>
          <p:cNvPr id="6" name="內容版面配置區 5"/>
          <p:cNvSpPr>
            <a:spLocks noGrp="1"/>
          </p:cNvSpPr>
          <p:nvPr>
            <p:ph sz="half" idx="1"/>
          </p:nvPr>
        </p:nvSpPr>
        <p:spPr>
          <a:xfrm>
            <a:off x="457200" y="1582948"/>
            <a:ext cx="4038600" cy="4525963"/>
          </a:xfrm>
        </p:spPr>
        <p:txBody>
          <a:bodyPr/>
          <a:lstStyle/>
          <a:p>
            <a:r>
              <a:rPr lang="en-US" altLang="zh-TW" dirty="0" smtClean="0"/>
              <a:t>If the algorithm is very rigid, then you need to collect a lot of patterns to cover exceptions and variations. </a:t>
            </a:r>
          </a:p>
          <a:p>
            <a:endParaRPr lang="en-US" altLang="zh-TW" dirty="0" smtClean="0"/>
          </a:p>
          <a:p>
            <a:r>
              <a:rPr lang="en-US" altLang="zh-TW" dirty="0" smtClean="0"/>
              <a:t>Could always miss some cases in the test set or in the real world.</a:t>
            </a:r>
            <a:endParaRPr lang="zh-TW" altLang="en-US" dirty="0"/>
          </a:p>
        </p:txBody>
      </p:sp>
      <p:sp>
        <p:nvSpPr>
          <p:cNvPr id="7" name="內容版面配置區 6"/>
          <p:cNvSpPr>
            <a:spLocks noGrp="1"/>
          </p:cNvSpPr>
          <p:nvPr>
            <p:ph sz="half" idx="2"/>
          </p:nvPr>
        </p:nvSpPr>
        <p:spPr>
          <a:xfrm>
            <a:off x="4648200" y="1582948"/>
            <a:ext cx="4038600" cy="4525963"/>
          </a:xfrm>
        </p:spPr>
        <p:txBody>
          <a:bodyPr/>
          <a:lstStyle/>
          <a:p>
            <a:r>
              <a:rPr lang="en-US" altLang="zh-TW" dirty="0" smtClean="0"/>
              <a:t>If the algorithm is more flexible, then you are running the risk of getting lower precision.</a:t>
            </a:r>
          </a:p>
          <a:p>
            <a:endParaRPr lang="en-US" altLang="zh-TW" dirty="0" smtClean="0"/>
          </a:p>
          <a:p>
            <a:r>
              <a:rPr lang="en-US" altLang="zh-TW" dirty="0" smtClean="0">
                <a:solidFill>
                  <a:srgbClr val="FF0000"/>
                </a:solidFill>
              </a:rPr>
              <a:t>Our principle-based approach is designed to be flexible and  precise by adopting intensive linguistic and domain knowledge</a:t>
            </a:r>
            <a:endParaRPr lang="zh-TW" altLang="en-US" dirty="0">
              <a:solidFill>
                <a:srgbClr val="FF0000"/>
              </a:solidFill>
            </a:endParaRPr>
          </a:p>
        </p:txBody>
      </p:sp>
      <p:sp>
        <p:nvSpPr>
          <p:cNvPr id="8" name="日期版面配置區 7"/>
          <p:cNvSpPr>
            <a:spLocks noGrp="1"/>
          </p:cNvSpPr>
          <p:nvPr>
            <p:ph type="dt" sz="half" idx="10"/>
          </p:nvPr>
        </p:nvSpPr>
        <p:spPr/>
        <p:txBody>
          <a:bodyPr/>
          <a:lstStyle/>
          <a:p>
            <a:fld id="{2120727B-1675-4C96-AA33-376F9425BD25}" type="datetime1">
              <a:rPr lang="zh-TW" altLang="en-US" smtClean="0"/>
              <a:pPr/>
              <a:t>2014/7/10</a:t>
            </a:fld>
            <a:endParaRPr lang="zh-TW" altLang="en-US"/>
          </a:p>
        </p:txBody>
      </p:sp>
      <p:sp>
        <p:nvSpPr>
          <p:cNvPr id="9" name="投影片編號版面配置區 8"/>
          <p:cNvSpPr>
            <a:spLocks noGrp="1"/>
          </p:cNvSpPr>
          <p:nvPr>
            <p:ph type="sldNum" sz="quarter" idx="4"/>
          </p:nvPr>
        </p:nvSpPr>
        <p:spPr/>
        <p:txBody>
          <a:bodyPr/>
          <a:lstStyle/>
          <a:p>
            <a:fld id="{33C2E20B-6387-4BED-9F94-88517561D482}" type="slidenum">
              <a:rPr lang="zh-TW" altLang="en-US" smtClean="0"/>
              <a:pPr/>
              <a:t>15</a:t>
            </a:fld>
            <a:r>
              <a:rPr lang="en-US" altLang="zh-TW" smtClean="0"/>
              <a:t>/42</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Outline</a:t>
            </a:r>
            <a:endParaRPr lang="zh-TW" altLang="en-US" dirty="0"/>
          </a:p>
        </p:txBody>
      </p:sp>
      <p:sp>
        <p:nvSpPr>
          <p:cNvPr id="3" name="內容版面配置區 2"/>
          <p:cNvSpPr>
            <a:spLocks noGrp="1"/>
          </p:cNvSpPr>
          <p:nvPr>
            <p:ph idx="1"/>
          </p:nvPr>
        </p:nvSpPr>
        <p:spPr>
          <a:xfrm>
            <a:off x="1142976" y="1760557"/>
            <a:ext cx="8229600" cy="4525963"/>
          </a:xfrm>
        </p:spPr>
        <p:txBody>
          <a:bodyPr/>
          <a:lstStyle/>
          <a:p>
            <a:r>
              <a:rPr lang="en-US" altLang="zh-TW" dirty="0" smtClean="0"/>
              <a:t>Introduction</a:t>
            </a:r>
          </a:p>
          <a:p>
            <a:r>
              <a:rPr lang="en-US" altLang="zh-TW" dirty="0" smtClean="0"/>
              <a:t>Rule base or machine learning?</a:t>
            </a:r>
          </a:p>
          <a:p>
            <a:r>
              <a:rPr lang="en-US" altLang="zh-TW" dirty="0" smtClean="0"/>
              <a:t>Principle-based approach</a:t>
            </a:r>
          </a:p>
          <a:p>
            <a:pPr lvl="1"/>
            <a:r>
              <a:rPr lang="en-US" altLang="zh-TW" dirty="0" smtClean="0"/>
              <a:t>Modeling context through frames</a:t>
            </a:r>
          </a:p>
          <a:p>
            <a:r>
              <a:rPr lang="en-US" altLang="zh-TW" dirty="0" smtClean="0"/>
              <a:t>Pattern Reduction</a:t>
            </a:r>
          </a:p>
          <a:p>
            <a:endParaRPr lang="en-US" altLang="zh-TW" dirty="0" smtClean="0"/>
          </a:p>
          <a:p>
            <a:endParaRPr lang="zh-TW" altLang="en-US" dirty="0"/>
          </a:p>
        </p:txBody>
      </p:sp>
      <p:sp>
        <p:nvSpPr>
          <p:cNvPr id="5" name="向右箭號 4"/>
          <p:cNvSpPr/>
          <p:nvPr/>
        </p:nvSpPr>
        <p:spPr>
          <a:xfrm>
            <a:off x="197029" y="3056436"/>
            <a:ext cx="928694" cy="42862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日期版面配置區 6"/>
          <p:cNvSpPr>
            <a:spLocks noGrp="1"/>
          </p:cNvSpPr>
          <p:nvPr>
            <p:ph type="dt" sz="half" idx="2"/>
          </p:nvPr>
        </p:nvSpPr>
        <p:spPr/>
        <p:txBody>
          <a:bodyPr/>
          <a:lstStyle/>
          <a:p>
            <a:fld id="{DD183060-77A1-43FF-91F2-D42F75F3E0C4}" type="datetime1">
              <a:rPr lang="zh-TW" altLang="en-US" smtClean="0"/>
              <a:pPr/>
              <a:t>2014/7/10</a:t>
            </a:fld>
            <a:endParaRPr lang="zh-TW" altLang="en-US"/>
          </a:p>
        </p:txBody>
      </p:sp>
      <p:sp>
        <p:nvSpPr>
          <p:cNvPr id="8" name="投影片編號版面配置區 7"/>
          <p:cNvSpPr>
            <a:spLocks noGrp="1"/>
          </p:cNvSpPr>
          <p:nvPr>
            <p:ph type="sldNum" sz="quarter" idx="4"/>
          </p:nvPr>
        </p:nvSpPr>
        <p:spPr/>
        <p:txBody>
          <a:bodyPr/>
          <a:lstStyle/>
          <a:p>
            <a:fld id="{33C2E20B-6387-4BED-9F94-88517561D482}" type="slidenum">
              <a:rPr lang="zh-TW" altLang="en-US" smtClean="0"/>
              <a:pPr/>
              <a:t>16</a:t>
            </a:fld>
            <a:r>
              <a:rPr lang="en-US" altLang="zh-TW" smtClean="0"/>
              <a:t>/42</a:t>
            </a:r>
            <a:endParaRPr lang="zh-TW"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34608"/>
            <a:ext cx="8229600" cy="1143000"/>
          </a:xfrm>
        </p:spPr>
        <p:txBody>
          <a:bodyPr/>
          <a:lstStyle/>
          <a:p>
            <a:r>
              <a:rPr lang="en-US" altLang="zh-TW" sz="3200" dirty="0" smtClean="0"/>
              <a:t>How can we do</a:t>
            </a:r>
            <a:r>
              <a:rPr lang="en-US" altLang="zh-TW" sz="3600" dirty="0" smtClean="0"/>
              <a:t> </a:t>
            </a:r>
            <a:r>
              <a:rPr lang="en-US" altLang="zh-TW" sz="3200" dirty="0" smtClean="0">
                <a:solidFill>
                  <a:srgbClr val="FF0000"/>
                </a:solidFill>
              </a:rPr>
              <a:t>Robust Matching?</a:t>
            </a:r>
            <a:endParaRPr lang="zh-TW" altLang="en-US" sz="3600" dirty="0">
              <a:solidFill>
                <a:srgbClr val="FF0000"/>
              </a:solidFill>
            </a:endParaRPr>
          </a:p>
        </p:txBody>
      </p:sp>
      <p:sp>
        <p:nvSpPr>
          <p:cNvPr id="3" name="內容版面配置區 2"/>
          <p:cNvSpPr>
            <a:spLocks noGrp="1"/>
          </p:cNvSpPr>
          <p:nvPr>
            <p:ph idx="1"/>
          </p:nvPr>
        </p:nvSpPr>
        <p:spPr>
          <a:xfrm>
            <a:off x="318665" y="1124825"/>
            <a:ext cx="8477711" cy="4525963"/>
          </a:xfrm>
          <a:ln>
            <a:noFill/>
          </a:ln>
        </p:spPr>
        <p:txBody>
          <a:bodyPr/>
          <a:lstStyle/>
          <a:p>
            <a:r>
              <a:rPr lang="en-US" altLang="zh-TW" sz="2800" dirty="0" smtClean="0">
                <a:solidFill>
                  <a:srgbClr val="00B050"/>
                </a:solidFill>
              </a:rPr>
              <a:t>Rules are more likely to be similar in different domains </a:t>
            </a:r>
            <a:r>
              <a:rPr lang="en-US" altLang="zh-TW" sz="2800" dirty="0" smtClean="0"/>
              <a:t>provided they can be matched approximately</a:t>
            </a:r>
          </a:p>
          <a:p>
            <a:pPr lvl="1"/>
            <a:r>
              <a:rPr lang="en-US" altLang="zh-TW" sz="2400" dirty="0" smtClean="0"/>
              <a:t>An analogy in human language learning</a:t>
            </a:r>
          </a:p>
          <a:p>
            <a:pPr lvl="2"/>
            <a:r>
              <a:rPr lang="en-US" altLang="zh-TW" sz="2000" dirty="0" smtClean="0"/>
              <a:t>Students are given a few grammar rules and then read a lot of examples (gathering knowledge statistically) to master them</a:t>
            </a:r>
          </a:p>
          <a:p>
            <a:r>
              <a:rPr lang="en-US" altLang="zh-TW" sz="2800" dirty="0" err="1" smtClean="0"/>
              <a:t>Fuzzify</a:t>
            </a:r>
            <a:r>
              <a:rPr lang="en-US" altLang="zh-TW" sz="2800" dirty="0" smtClean="0"/>
              <a:t> the concept representation so that it is more coherent with human cognition.         </a:t>
            </a:r>
            <a:r>
              <a:rPr lang="zh-TW" altLang="en-US" sz="2800" dirty="0" smtClean="0"/>
              <a:t> → </a:t>
            </a:r>
            <a:endParaRPr lang="en-US" altLang="zh-TW" sz="2800" dirty="0" smtClean="0"/>
          </a:p>
          <a:p>
            <a:pPr lvl="1"/>
            <a:r>
              <a:rPr lang="en-US" altLang="zh-TW" sz="2400" dirty="0" smtClean="0"/>
              <a:t>Allow </a:t>
            </a:r>
            <a:r>
              <a:rPr lang="en-US" altLang="zh-TW" sz="2400" dirty="0" smtClean="0">
                <a:solidFill>
                  <a:srgbClr val="FF0000"/>
                </a:solidFill>
              </a:rPr>
              <a:t>proper </a:t>
            </a:r>
            <a:r>
              <a:rPr lang="en-US" altLang="zh-TW" sz="2400" dirty="0" smtClean="0"/>
              <a:t>insertion, deletion, substitution, permutation and partial matching in rule matching (exception handling)</a:t>
            </a:r>
          </a:p>
          <a:p>
            <a:r>
              <a:rPr lang="en-US" altLang="zh-TW" sz="2800" dirty="0" smtClean="0"/>
              <a:t>Use statistical learning to semi-automatically collect </a:t>
            </a:r>
          </a:p>
          <a:p>
            <a:pPr marL="914400" lvl="1" indent="-457200">
              <a:buFont typeface="+mj-lt"/>
              <a:buAutoNum type="arabicPeriod"/>
            </a:pPr>
            <a:r>
              <a:rPr lang="en-US" altLang="zh-TW" sz="2000" dirty="0" smtClean="0"/>
              <a:t>basic grammar rules or semantic patterns (called </a:t>
            </a:r>
            <a:r>
              <a:rPr lang="en-US" altLang="zh-TW" sz="2000" dirty="0" smtClean="0">
                <a:solidFill>
                  <a:srgbClr val="FF0000"/>
                </a:solidFill>
              </a:rPr>
              <a:t>frames</a:t>
            </a:r>
            <a:r>
              <a:rPr lang="en-US" altLang="zh-TW" sz="2000" dirty="0" smtClean="0"/>
              <a:t>)</a:t>
            </a:r>
          </a:p>
          <a:p>
            <a:pPr marL="914400" lvl="1" indent="-457200">
              <a:buFont typeface="+mj-lt"/>
              <a:buAutoNum type="arabicPeriod"/>
            </a:pPr>
            <a:r>
              <a:rPr lang="en-US" altLang="zh-TW" sz="2000" dirty="0" smtClean="0"/>
              <a:t>required knowledge for exception scoring.</a:t>
            </a:r>
          </a:p>
        </p:txBody>
      </p:sp>
      <p:sp>
        <p:nvSpPr>
          <p:cNvPr id="6" name="矩形 5"/>
          <p:cNvSpPr/>
          <p:nvPr/>
        </p:nvSpPr>
        <p:spPr>
          <a:xfrm>
            <a:off x="5572664" y="3717985"/>
            <a:ext cx="543464" cy="33643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圓角矩形 6"/>
          <p:cNvSpPr/>
          <p:nvPr/>
        </p:nvSpPr>
        <p:spPr>
          <a:xfrm>
            <a:off x="6616460" y="3726611"/>
            <a:ext cx="491706" cy="31917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日期版面配置區 7"/>
          <p:cNvSpPr>
            <a:spLocks noGrp="1"/>
          </p:cNvSpPr>
          <p:nvPr>
            <p:ph type="dt" sz="half" idx="2"/>
          </p:nvPr>
        </p:nvSpPr>
        <p:spPr/>
        <p:txBody>
          <a:bodyPr/>
          <a:lstStyle/>
          <a:p>
            <a:fld id="{38FB6F69-7854-4452-A1BD-72EB5EC7D6C1}" type="datetime1">
              <a:rPr lang="zh-TW" altLang="en-US" smtClean="0"/>
              <a:pPr/>
              <a:t>2014/7/10</a:t>
            </a:fld>
            <a:endParaRPr lang="zh-TW" altLang="en-US"/>
          </a:p>
        </p:txBody>
      </p:sp>
      <p:sp>
        <p:nvSpPr>
          <p:cNvPr id="9" name="投影片編號版面配置區 8"/>
          <p:cNvSpPr>
            <a:spLocks noGrp="1"/>
          </p:cNvSpPr>
          <p:nvPr>
            <p:ph type="sldNum" sz="quarter" idx="4"/>
          </p:nvPr>
        </p:nvSpPr>
        <p:spPr/>
        <p:txBody>
          <a:bodyPr/>
          <a:lstStyle/>
          <a:p>
            <a:fld id="{33C2E20B-6387-4BED-9F94-88517561D482}" type="slidenum">
              <a:rPr lang="zh-TW" altLang="en-US" smtClean="0"/>
              <a:pPr/>
              <a:t>17</a:t>
            </a:fld>
            <a:r>
              <a:rPr lang="en-US" altLang="zh-TW" smtClean="0"/>
              <a:t>/42</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bwMode="auto">
          <a:xfrm>
            <a:off x="3747190" y="2295346"/>
            <a:ext cx="357187" cy="35718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5" name="矩形 34"/>
          <p:cNvSpPr/>
          <p:nvPr/>
        </p:nvSpPr>
        <p:spPr bwMode="auto">
          <a:xfrm>
            <a:off x="3755817" y="2996122"/>
            <a:ext cx="660908" cy="35718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6" name="矩形 35"/>
          <p:cNvSpPr/>
          <p:nvPr/>
        </p:nvSpPr>
        <p:spPr bwMode="auto">
          <a:xfrm>
            <a:off x="4057741" y="1622934"/>
            <a:ext cx="357187" cy="35718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194" name="標題 1"/>
          <p:cNvSpPr>
            <a:spLocks noGrp="1"/>
          </p:cNvSpPr>
          <p:nvPr>
            <p:ph type="title"/>
          </p:nvPr>
        </p:nvSpPr>
        <p:spPr/>
        <p:txBody>
          <a:bodyPr/>
          <a:lstStyle/>
          <a:p>
            <a:r>
              <a:rPr lang="en-US" altLang="zh-TW" sz="3600" dirty="0" smtClean="0"/>
              <a:t>An example of homophone selection </a:t>
            </a:r>
            <a:br>
              <a:rPr lang="en-US" altLang="zh-TW" sz="3600" dirty="0" smtClean="0"/>
            </a:br>
            <a:r>
              <a:rPr lang="en-US" altLang="zh-TW" sz="2800" dirty="0" smtClean="0">
                <a:solidFill>
                  <a:srgbClr val="00B050"/>
                </a:solidFill>
              </a:rPr>
              <a:t>Unlikely to accomplish without structural knowledge</a:t>
            </a:r>
            <a:endParaRPr lang="zh-TW" altLang="en-US" sz="3600" dirty="0" smtClean="0">
              <a:solidFill>
                <a:srgbClr val="00B050"/>
              </a:solidFill>
            </a:endParaRPr>
          </a:p>
        </p:txBody>
      </p:sp>
      <p:grpSp>
        <p:nvGrpSpPr>
          <p:cNvPr id="2" name="群組 24"/>
          <p:cNvGrpSpPr>
            <a:grpSpLocks/>
          </p:cNvGrpSpPr>
          <p:nvPr/>
        </p:nvGrpSpPr>
        <p:grpSpPr bwMode="auto">
          <a:xfrm>
            <a:off x="2214563" y="1643063"/>
            <a:ext cx="357187" cy="1730375"/>
            <a:chOff x="2214546" y="1857364"/>
            <a:chExt cx="357190" cy="1730394"/>
          </a:xfrm>
        </p:grpSpPr>
        <p:sp>
          <p:nvSpPr>
            <p:cNvPr id="5" name="矩形 4"/>
            <p:cNvSpPr/>
            <p:nvPr/>
          </p:nvSpPr>
          <p:spPr>
            <a:xfrm>
              <a:off x="2214546" y="2538408"/>
              <a:ext cx="357190" cy="35719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6" name="矩形 5"/>
            <p:cNvSpPr/>
            <p:nvPr/>
          </p:nvSpPr>
          <p:spPr>
            <a:xfrm>
              <a:off x="2214546" y="3230566"/>
              <a:ext cx="357190" cy="35719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7" name="矩形 6"/>
            <p:cNvSpPr/>
            <p:nvPr/>
          </p:nvSpPr>
          <p:spPr>
            <a:xfrm>
              <a:off x="2214546" y="1857364"/>
              <a:ext cx="357190" cy="35719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sp>
        <p:nvSpPr>
          <p:cNvPr id="8" name="圓角矩形 7"/>
          <p:cNvSpPr/>
          <p:nvPr/>
        </p:nvSpPr>
        <p:spPr>
          <a:xfrm>
            <a:off x="1858963" y="3538538"/>
            <a:ext cx="2786062" cy="42862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199" name="Text Box 6"/>
          <p:cNvSpPr txBox="1">
            <a:spLocks noChangeArrowheads="1"/>
          </p:cNvSpPr>
          <p:nvPr/>
        </p:nvSpPr>
        <p:spPr bwMode="auto">
          <a:xfrm>
            <a:off x="1852613" y="1571625"/>
            <a:ext cx="2622550" cy="457200"/>
          </a:xfrm>
          <a:prstGeom prst="rect">
            <a:avLst/>
          </a:prstGeom>
          <a:noFill/>
          <a:ln w="9525">
            <a:noFill/>
            <a:miter lim="800000"/>
            <a:headEnd/>
            <a:tailEnd/>
          </a:ln>
        </p:spPr>
        <p:txBody>
          <a:bodyPr wrap="none">
            <a:spAutoFit/>
          </a:bodyPr>
          <a:lstStyle/>
          <a:p>
            <a:r>
              <a:rPr lang="zh-TW" altLang="en-US" sz="2400" dirty="0"/>
              <a:t>一隻可愛的小花貓</a:t>
            </a:r>
          </a:p>
        </p:txBody>
      </p:sp>
      <p:sp>
        <p:nvSpPr>
          <p:cNvPr id="10" name="Text Box 7"/>
          <p:cNvSpPr txBox="1">
            <a:spLocks noChangeArrowheads="1"/>
          </p:cNvSpPr>
          <p:nvPr/>
        </p:nvSpPr>
        <p:spPr bwMode="auto">
          <a:xfrm>
            <a:off x="1852613" y="4214813"/>
            <a:ext cx="2954337" cy="461962"/>
          </a:xfrm>
          <a:prstGeom prst="rect">
            <a:avLst/>
          </a:prstGeom>
          <a:noFill/>
          <a:ln w="9525">
            <a:noFill/>
            <a:miter lim="800000"/>
            <a:headEnd/>
            <a:tailEnd/>
          </a:ln>
        </p:spPr>
        <p:txBody>
          <a:bodyPr wrap="none">
            <a:spAutoFit/>
          </a:bodyPr>
          <a:lstStyle/>
          <a:p>
            <a:r>
              <a:rPr lang="zh-TW" altLang="en-US" sz="2400" dirty="0"/>
              <a:t>一隻</a:t>
            </a:r>
            <a:r>
              <a:rPr lang="zh-TW" altLang="en-US" sz="2400" dirty="0">
                <a:solidFill>
                  <a:srgbClr val="FF0000"/>
                </a:solidFill>
                <a:effectLst>
                  <a:outerShdw blurRad="38100" dist="38100" dir="2700000" algn="tl">
                    <a:srgbClr val="000000">
                      <a:alpha val="43137"/>
                    </a:srgbClr>
                  </a:outerShdw>
                </a:effectLst>
              </a:rPr>
              <a:t>隻</a:t>
            </a:r>
            <a:r>
              <a:rPr lang="zh-TW" altLang="en-US" sz="2400" dirty="0"/>
              <a:t>可愛的小花貓</a:t>
            </a:r>
            <a:endParaRPr lang="en-US" altLang="zh-TW" sz="2400" dirty="0"/>
          </a:p>
        </p:txBody>
      </p:sp>
      <p:sp>
        <p:nvSpPr>
          <p:cNvPr id="11" name="Text Box 8"/>
          <p:cNvSpPr txBox="1">
            <a:spLocks noChangeArrowheads="1"/>
          </p:cNvSpPr>
          <p:nvPr/>
        </p:nvSpPr>
        <p:spPr bwMode="auto">
          <a:xfrm>
            <a:off x="4930775" y="4214813"/>
            <a:ext cx="3570288" cy="461962"/>
          </a:xfrm>
          <a:prstGeom prst="rect">
            <a:avLst/>
          </a:prstGeom>
          <a:noFill/>
          <a:ln w="9525">
            <a:noFill/>
            <a:miter lim="800000"/>
            <a:headEnd/>
            <a:tailEnd/>
          </a:ln>
        </p:spPr>
        <p:txBody>
          <a:bodyPr wrap="none">
            <a:spAutoFit/>
          </a:bodyPr>
          <a:lstStyle/>
          <a:p>
            <a:r>
              <a:rPr lang="zh-TW" altLang="en-US" sz="2400" dirty="0"/>
              <a:t>一隻可愛</a:t>
            </a:r>
            <a:r>
              <a:rPr lang="zh-TW" altLang="en-US" sz="2400" dirty="0">
                <a:solidFill>
                  <a:srgbClr val="FF0000"/>
                </a:solidFill>
                <a:effectLst>
                  <a:outerShdw blurRad="38100" dist="38100" dir="2700000" algn="tl">
                    <a:srgbClr val="000000">
                      <a:alpha val="43137"/>
                    </a:srgbClr>
                  </a:outerShdw>
                </a:effectLst>
              </a:rPr>
              <a:t>又淘氣</a:t>
            </a:r>
            <a:r>
              <a:rPr lang="zh-TW" altLang="en-US" sz="2400" dirty="0"/>
              <a:t>的小花貓</a:t>
            </a:r>
          </a:p>
        </p:txBody>
      </p:sp>
      <p:sp>
        <p:nvSpPr>
          <p:cNvPr id="12" name="Text Box 10"/>
          <p:cNvSpPr txBox="1">
            <a:spLocks noChangeArrowheads="1"/>
          </p:cNvSpPr>
          <p:nvPr/>
        </p:nvSpPr>
        <p:spPr bwMode="auto">
          <a:xfrm>
            <a:off x="1858963" y="3540125"/>
            <a:ext cx="2749550" cy="369888"/>
          </a:xfrm>
          <a:prstGeom prst="rect">
            <a:avLst/>
          </a:prstGeom>
          <a:noFill/>
          <a:ln w="9525">
            <a:noFill/>
            <a:miter lim="800000"/>
            <a:headEnd/>
            <a:tailEnd/>
          </a:ln>
        </p:spPr>
        <p:txBody>
          <a:bodyPr wrap="none">
            <a:spAutoFit/>
          </a:bodyPr>
          <a:lstStyle/>
          <a:p>
            <a:r>
              <a:rPr lang="en-US" altLang="zh-TW" dirty="0">
                <a:latin typeface="+mn-lt"/>
              </a:rPr>
              <a:t>[digit]</a:t>
            </a:r>
            <a:r>
              <a:rPr lang="en-US" altLang="zh-TW" b="1" dirty="0">
                <a:solidFill>
                  <a:srgbClr val="FF0000"/>
                </a:solidFill>
                <a:latin typeface="+mn-lt"/>
              </a:rPr>
              <a:t>:</a:t>
            </a:r>
            <a:r>
              <a:rPr lang="en-US" altLang="zh-TW" dirty="0">
                <a:latin typeface="+mn-lt"/>
              </a:rPr>
              <a:t>[quant]</a:t>
            </a:r>
            <a:r>
              <a:rPr lang="en-US" altLang="zh-TW" b="1" dirty="0">
                <a:solidFill>
                  <a:srgbClr val="FF0000"/>
                </a:solidFill>
                <a:latin typeface="+mn-lt"/>
              </a:rPr>
              <a:t>:</a:t>
            </a:r>
            <a:r>
              <a:rPr lang="en-US" altLang="zh-TW" dirty="0">
                <a:latin typeface="+mn-lt"/>
              </a:rPr>
              <a:t>[</a:t>
            </a:r>
            <a:r>
              <a:rPr lang="en-US" altLang="zh-TW" dirty="0" err="1">
                <a:latin typeface="+mn-lt"/>
              </a:rPr>
              <a:t>adj</a:t>
            </a:r>
            <a:r>
              <a:rPr lang="en-US" altLang="zh-TW" dirty="0">
                <a:latin typeface="+mn-lt"/>
              </a:rPr>
              <a:t>]</a:t>
            </a:r>
            <a:r>
              <a:rPr lang="en-US" altLang="zh-TW" b="1" dirty="0">
                <a:solidFill>
                  <a:srgbClr val="FF0000"/>
                </a:solidFill>
                <a:latin typeface="+mn-lt"/>
              </a:rPr>
              <a:t>:</a:t>
            </a:r>
            <a:r>
              <a:rPr lang="en-US" altLang="zh-TW" dirty="0">
                <a:latin typeface="+mn-lt"/>
              </a:rPr>
              <a:t>[noun]</a:t>
            </a:r>
          </a:p>
        </p:txBody>
      </p:sp>
      <p:sp>
        <p:nvSpPr>
          <p:cNvPr id="8203" name="Text Box 11"/>
          <p:cNvSpPr txBox="1">
            <a:spLocks noChangeArrowheads="1"/>
          </p:cNvSpPr>
          <p:nvPr/>
        </p:nvSpPr>
        <p:spPr bwMode="auto">
          <a:xfrm>
            <a:off x="1852613" y="2233613"/>
            <a:ext cx="2317750" cy="457200"/>
          </a:xfrm>
          <a:prstGeom prst="rect">
            <a:avLst/>
          </a:prstGeom>
          <a:noFill/>
          <a:ln w="9525">
            <a:noFill/>
            <a:miter lim="800000"/>
            <a:headEnd/>
            <a:tailEnd/>
          </a:ln>
        </p:spPr>
        <p:txBody>
          <a:bodyPr wrap="none">
            <a:spAutoFit/>
          </a:bodyPr>
          <a:lstStyle/>
          <a:p>
            <a:r>
              <a:rPr lang="zh-TW" altLang="en-US" sz="2400"/>
              <a:t>一枝可愛的小花</a:t>
            </a:r>
          </a:p>
        </p:txBody>
      </p:sp>
      <p:sp>
        <p:nvSpPr>
          <p:cNvPr id="8204" name="Text Box 12"/>
          <p:cNvSpPr txBox="1">
            <a:spLocks noChangeArrowheads="1"/>
          </p:cNvSpPr>
          <p:nvPr/>
        </p:nvSpPr>
        <p:spPr bwMode="auto">
          <a:xfrm>
            <a:off x="1852613" y="2928938"/>
            <a:ext cx="2622550" cy="457200"/>
          </a:xfrm>
          <a:prstGeom prst="rect">
            <a:avLst/>
          </a:prstGeom>
          <a:noFill/>
          <a:ln w="9525">
            <a:noFill/>
            <a:miter lim="800000"/>
            <a:headEnd/>
            <a:tailEnd/>
          </a:ln>
        </p:spPr>
        <p:txBody>
          <a:bodyPr wrap="none">
            <a:spAutoFit/>
          </a:bodyPr>
          <a:lstStyle/>
          <a:p>
            <a:r>
              <a:rPr lang="zh-TW" altLang="en-US" sz="2400"/>
              <a:t>一支可愛的小鉛筆</a:t>
            </a:r>
          </a:p>
        </p:txBody>
      </p:sp>
      <p:sp>
        <p:nvSpPr>
          <p:cNvPr id="8205" name="Text Box 13"/>
          <p:cNvSpPr txBox="1">
            <a:spLocks noChangeArrowheads="1"/>
          </p:cNvSpPr>
          <p:nvPr/>
        </p:nvSpPr>
        <p:spPr bwMode="auto">
          <a:xfrm>
            <a:off x="4589463" y="1602209"/>
            <a:ext cx="2241576" cy="461665"/>
          </a:xfrm>
          <a:prstGeom prst="rect">
            <a:avLst/>
          </a:prstGeom>
          <a:noFill/>
          <a:ln w="9525">
            <a:noFill/>
            <a:miter lim="800000"/>
            <a:headEnd/>
            <a:tailEnd/>
          </a:ln>
        </p:spPr>
        <p:txBody>
          <a:bodyPr wrap="none">
            <a:spAutoFit/>
          </a:bodyPr>
          <a:lstStyle/>
          <a:p>
            <a:r>
              <a:rPr lang="en-US" altLang="zh-TW" sz="2400" dirty="0">
                <a:latin typeface="+mn-lt"/>
              </a:rPr>
              <a:t>A lovely little cat</a:t>
            </a:r>
          </a:p>
        </p:txBody>
      </p:sp>
      <p:sp>
        <p:nvSpPr>
          <p:cNvPr id="8206" name="Text Box 14"/>
          <p:cNvSpPr txBox="1">
            <a:spLocks noChangeArrowheads="1"/>
          </p:cNvSpPr>
          <p:nvPr/>
        </p:nvSpPr>
        <p:spPr bwMode="auto">
          <a:xfrm>
            <a:off x="4589463" y="2216571"/>
            <a:ext cx="2671116" cy="461665"/>
          </a:xfrm>
          <a:prstGeom prst="rect">
            <a:avLst/>
          </a:prstGeom>
          <a:noFill/>
          <a:ln w="9525">
            <a:noFill/>
            <a:miter lim="800000"/>
            <a:headEnd/>
            <a:tailEnd/>
          </a:ln>
        </p:spPr>
        <p:txBody>
          <a:bodyPr wrap="none">
            <a:spAutoFit/>
          </a:bodyPr>
          <a:lstStyle/>
          <a:p>
            <a:r>
              <a:rPr lang="en-US" altLang="zh-TW" sz="2400">
                <a:latin typeface="+mn-lt"/>
              </a:rPr>
              <a:t>A lovely little flower</a:t>
            </a:r>
          </a:p>
        </p:txBody>
      </p:sp>
      <p:sp>
        <p:nvSpPr>
          <p:cNvPr id="8207" name="Text Box 15"/>
          <p:cNvSpPr txBox="1">
            <a:spLocks noChangeArrowheads="1"/>
          </p:cNvSpPr>
          <p:nvPr/>
        </p:nvSpPr>
        <p:spPr bwMode="auto">
          <a:xfrm>
            <a:off x="4589463" y="2918246"/>
            <a:ext cx="2615716" cy="461665"/>
          </a:xfrm>
          <a:prstGeom prst="rect">
            <a:avLst/>
          </a:prstGeom>
          <a:noFill/>
          <a:ln w="9525">
            <a:noFill/>
            <a:miter lim="800000"/>
            <a:headEnd/>
            <a:tailEnd/>
          </a:ln>
        </p:spPr>
        <p:txBody>
          <a:bodyPr wrap="none">
            <a:spAutoFit/>
          </a:bodyPr>
          <a:lstStyle/>
          <a:p>
            <a:r>
              <a:rPr lang="en-US" altLang="zh-TW" sz="2400">
                <a:latin typeface="+mn-lt"/>
              </a:rPr>
              <a:t>A lovely little pencil</a:t>
            </a:r>
          </a:p>
        </p:txBody>
      </p:sp>
      <p:sp>
        <p:nvSpPr>
          <p:cNvPr id="18" name="文字方塊 17"/>
          <p:cNvSpPr txBox="1">
            <a:spLocks noChangeArrowheads="1"/>
          </p:cNvSpPr>
          <p:nvPr/>
        </p:nvSpPr>
        <p:spPr bwMode="auto">
          <a:xfrm>
            <a:off x="352425" y="3538538"/>
            <a:ext cx="753732" cy="369332"/>
          </a:xfrm>
          <a:prstGeom prst="rect">
            <a:avLst/>
          </a:prstGeom>
          <a:noFill/>
          <a:ln w="9525">
            <a:noFill/>
            <a:miter lim="800000"/>
            <a:headEnd/>
            <a:tailEnd/>
          </a:ln>
        </p:spPr>
        <p:txBody>
          <a:bodyPr wrap="none">
            <a:spAutoFit/>
          </a:bodyPr>
          <a:lstStyle/>
          <a:p>
            <a:r>
              <a:rPr lang="en-US" altLang="zh-TW" b="1">
                <a:solidFill>
                  <a:srgbClr val="0000FF"/>
                </a:solidFill>
                <a:latin typeface="+mn-lt"/>
              </a:rPr>
              <a:t>A rule</a:t>
            </a:r>
            <a:endParaRPr lang="zh-TW" altLang="en-US" b="1">
              <a:solidFill>
                <a:srgbClr val="0000FF"/>
              </a:solidFill>
              <a:latin typeface="+mn-lt"/>
            </a:endParaRPr>
          </a:p>
        </p:txBody>
      </p:sp>
      <p:sp>
        <p:nvSpPr>
          <p:cNvPr id="20" name="文字方塊 19"/>
          <p:cNvSpPr txBox="1">
            <a:spLocks noChangeArrowheads="1"/>
          </p:cNvSpPr>
          <p:nvPr/>
        </p:nvSpPr>
        <p:spPr bwMode="auto">
          <a:xfrm>
            <a:off x="352425" y="4235450"/>
            <a:ext cx="1035861" cy="369332"/>
          </a:xfrm>
          <a:prstGeom prst="rect">
            <a:avLst/>
          </a:prstGeom>
          <a:noFill/>
          <a:ln w="9525">
            <a:noFill/>
            <a:miter lim="800000"/>
            <a:headEnd/>
            <a:tailEnd/>
          </a:ln>
        </p:spPr>
        <p:txBody>
          <a:bodyPr wrap="none">
            <a:spAutoFit/>
          </a:bodyPr>
          <a:lstStyle/>
          <a:p>
            <a:r>
              <a:rPr lang="en-US" altLang="zh-TW" b="1">
                <a:solidFill>
                  <a:srgbClr val="0000FF"/>
                </a:solidFill>
                <a:latin typeface="+mn-lt"/>
              </a:rPr>
              <a:t>insertion</a:t>
            </a:r>
            <a:endParaRPr lang="zh-TW" altLang="en-US" b="1">
              <a:solidFill>
                <a:srgbClr val="0000FF"/>
              </a:solidFill>
              <a:latin typeface="+mn-lt"/>
            </a:endParaRPr>
          </a:p>
        </p:txBody>
      </p:sp>
      <p:sp>
        <p:nvSpPr>
          <p:cNvPr id="21" name="文字方塊 20"/>
          <p:cNvSpPr txBox="1">
            <a:spLocks noChangeArrowheads="1"/>
          </p:cNvSpPr>
          <p:nvPr/>
        </p:nvSpPr>
        <p:spPr bwMode="auto">
          <a:xfrm>
            <a:off x="352425" y="4857750"/>
            <a:ext cx="976549" cy="369332"/>
          </a:xfrm>
          <a:prstGeom prst="rect">
            <a:avLst/>
          </a:prstGeom>
          <a:noFill/>
          <a:ln w="9525">
            <a:noFill/>
            <a:miter lim="800000"/>
            <a:headEnd/>
            <a:tailEnd/>
          </a:ln>
        </p:spPr>
        <p:txBody>
          <a:bodyPr wrap="none">
            <a:spAutoFit/>
          </a:bodyPr>
          <a:lstStyle/>
          <a:p>
            <a:r>
              <a:rPr lang="en-US" altLang="zh-TW" b="1">
                <a:solidFill>
                  <a:srgbClr val="0000FF"/>
                </a:solidFill>
                <a:latin typeface="+mn-lt"/>
              </a:rPr>
              <a:t>deletion</a:t>
            </a:r>
            <a:endParaRPr lang="zh-TW" altLang="en-US" b="1">
              <a:solidFill>
                <a:srgbClr val="0000FF"/>
              </a:solidFill>
              <a:latin typeface="+mn-lt"/>
            </a:endParaRPr>
          </a:p>
        </p:txBody>
      </p:sp>
      <p:sp>
        <p:nvSpPr>
          <p:cNvPr id="22" name="文字方塊 21"/>
          <p:cNvSpPr txBox="1">
            <a:spLocks noChangeArrowheads="1"/>
          </p:cNvSpPr>
          <p:nvPr/>
        </p:nvSpPr>
        <p:spPr bwMode="auto">
          <a:xfrm>
            <a:off x="352425" y="5384800"/>
            <a:ext cx="1333507" cy="369332"/>
          </a:xfrm>
          <a:prstGeom prst="rect">
            <a:avLst/>
          </a:prstGeom>
          <a:noFill/>
          <a:ln w="9525">
            <a:noFill/>
            <a:miter lim="800000"/>
            <a:headEnd/>
            <a:tailEnd/>
          </a:ln>
        </p:spPr>
        <p:txBody>
          <a:bodyPr wrap="none">
            <a:spAutoFit/>
          </a:bodyPr>
          <a:lstStyle/>
          <a:p>
            <a:r>
              <a:rPr lang="en-US" altLang="zh-TW" b="1">
                <a:solidFill>
                  <a:srgbClr val="0000FF"/>
                </a:solidFill>
                <a:latin typeface="+mn-lt"/>
              </a:rPr>
              <a:t>substitution</a:t>
            </a:r>
            <a:endParaRPr lang="zh-TW" altLang="en-US" b="1">
              <a:solidFill>
                <a:srgbClr val="0000FF"/>
              </a:solidFill>
              <a:latin typeface="+mn-lt"/>
            </a:endParaRPr>
          </a:p>
        </p:txBody>
      </p:sp>
      <p:sp>
        <p:nvSpPr>
          <p:cNvPr id="23" name="Text Box 6"/>
          <p:cNvSpPr txBox="1">
            <a:spLocks noChangeArrowheads="1"/>
          </p:cNvSpPr>
          <p:nvPr/>
        </p:nvSpPr>
        <p:spPr bwMode="auto">
          <a:xfrm>
            <a:off x="1857375" y="4786313"/>
            <a:ext cx="1723549" cy="461665"/>
          </a:xfrm>
          <a:prstGeom prst="rect">
            <a:avLst/>
          </a:prstGeom>
          <a:noFill/>
          <a:ln w="9525">
            <a:noFill/>
            <a:miter lim="800000"/>
            <a:headEnd/>
            <a:tailEnd/>
          </a:ln>
        </p:spPr>
        <p:txBody>
          <a:bodyPr wrap="none">
            <a:spAutoFit/>
          </a:bodyPr>
          <a:lstStyle/>
          <a:p>
            <a:r>
              <a:rPr lang="zh-TW" altLang="en-US" sz="2400" dirty="0" smtClean="0"/>
              <a:t>一隻小</a:t>
            </a:r>
            <a:r>
              <a:rPr lang="zh-TW" altLang="en-US" sz="2400" dirty="0"/>
              <a:t>花貓</a:t>
            </a:r>
          </a:p>
        </p:txBody>
      </p:sp>
      <p:sp>
        <p:nvSpPr>
          <p:cNvPr id="24" name="Text Box 6"/>
          <p:cNvSpPr txBox="1">
            <a:spLocks noChangeArrowheads="1"/>
          </p:cNvSpPr>
          <p:nvPr/>
        </p:nvSpPr>
        <p:spPr bwMode="auto">
          <a:xfrm>
            <a:off x="1857375" y="5324475"/>
            <a:ext cx="2646363" cy="461963"/>
          </a:xfrm>
          <a:prstGeom prst="rect">
            <a:avLst/>
          </a:prstGeom>
          <a:noFill/>
          <a:ln w="9525">
            <a:noFill/>
            <a:miter lim="800000"/>
            <a:headEnd/>
            <a:tailEnd/>
          </a:ln>
        </p:spPr>
        <p:txBody>
          <a:bodyPr wrap="none">
            <a:spAutoFit/>
          </a:bodyPr>
          <a:lstStyle/>
          <a:p>
            <a:r>
              <a:rPr lang="zh-TW" altLang="en-US" sz="2400"/>
              <a:t>一隻可</a:t>
            </a:r>
            <a:r>
              <a:rPr lang="zh-TW" altLang="en-US" sz="2400">
                <a:solidFill>
                  <a:srgbClr val="FF0000"/>
                </a:solidFill>
              </a:rPr>
              <a:t>艾</a:t>
            </a:r>
            <a:r>
              <a:rPr lang="zh-TW" altLang="en-US" sz="2400"/>
              <a:t>的小花貓</a:t>
            </a:r>
          </a:p>
        </p:txBody>
      </p:sp>
      <p:sp>
        <p:nvSpPr>
          <p:cNvPr id="26" name="Text Box 6"/>
          <p:cNvSpPr txBox="1">
            <a:spLocks noChangeArrowheads="1"/>
          </p:cNvSpPr>
          <p:nvPr/>
        </p:nvSpPr>
        <p:spPr bwMode="auto">
          <a:xfrm>
            <a:off x="1857375" y="5829300"/>
            <a:ext cx="2646363" cy="461963"/>
          </a:xfrm>
          <a:prstGeom prst="rect">
            <a:avLst/>
          </a:prstGeom>
          <a:noFill/>
          <a:ln w="9525">
            <a:noFill/>
            <a:miter lim="800000"/>
            <a:headEnd/>
            <a:tailEnd/>
          </a:ln>
        </p:spPr>
        <p:txBody>
          <a:bodyPr wrap="none">
            <a:spAutoFit/>
          </a:bodyPr>
          <a:lstStyle/>
          <a:p>
            <a:r>
              <a:rPr lang="zh-TW" altLang="en-US" sz="2400">
                <a:solidFill>
                  <a:srgbClr val="FF0000"/>
                </a:solidFill>
              </a:rPr>
              <a:t>隻一</a:t>
            </a:r>
            <a:r>
              <a:rPr lang="zh-TW" altLang="en-US" sz="2400"/>
              <a:t>可愛的小花貓</a:t>
            </a:r>
          </a:p>
        </p:txBody>
      </p:sp>
      <p:sp>
        <p:nvSpPr>
          <p:cNvPr id="27" name="文字方塊 26"/>
          <p:cNvSpPr txBox="1">
            <a:spLocks noChangeArrowheads="1"/>
          </p:cNvSpPr>
          <p:nvPr/>
        </p:nvSpPr>
        <p:spPr bwMode="auto">
          <a:xfrm>
            <a:off x="357188" y="5857875"/>
            <a:ext cx="1388970" cy="369332"/>
          </a:xfrm>
          <a:prstGeom prst="rect">
            <a:avLst/>
          </a:prstGeom>
          <a:noFill/>
          <a:ln w="9525">
            <a:noFill/>
            <a:miter lim="800000"/>
            <a:headEnd/>
            <a:tailEnd/>
          </a:ln>
        </p:spPr>
        <p:txBody>
          <a:bodyPr wrap="none">
            <a:spAutoFit/>
          </a:bodyPr>
          <a:lstStyle/>
          <a:p>
            <a:r>
              <a:rPr lang="en-US" altLang="zh-TW" b="1">
                <a:solidFill>
                  <a:srgbClr val="0000FF"/>
                </a:solidFill>
                <a:latin typeface="+mn-lt"/>
              </a:rPr>
              <a:t>permutation</a:t>
            </a:r>
            <a:endParaRPr lang="zh-TW" altLang="en-US" b="1">
              <a:solidFill>
                <a:srgbClr val="0000FF"/>
              </a:solidFill>
              <a:latin typeface="+mn-lt"/>
            </a:endParaRPr>
          </a:p>
        </p:txBody>
      </p:sp>
      <p:sp>
        <p:nvSpPr>
          <p:cNvPr id="29" name="右大括弧 28"/>
          <p:cNvSpPr/>
          <p:nvPr/>
        </p:nvSpPr>
        <p:spPr>
          <a:xfrm>
            <a:off x="4643439" y="5429264"/>
            <a:ext cx="285752" cy="785799"/>
          </a:xfrm>
          <a:prstGeom prst="rightBrace">
            <a:avLst>
              <a:gd name="adj1" fmla="val 79167"/>
              <a:gd name="adj2" fmla="val 47865"/>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b="1" dirty="0">
              <a:solidFill>
                <a:srgbClr val="C00000"/>
              </a:solidFill>
            </a:endParaRPr>
          </a:p>
        </p:txBody>
      </p:sp>
      <p:sp>
        <p:nvSpPr>
          <p:cNvPr id="30" name="文字方塊 29"/>
          <p:cNvSpPr txBox="1">
            <a:spLocks noChangeArrowheads="1"/>
          </p:cNvSpPr>
          <p:nvPr/>
        </p:nvSpPr>
        <p:spPr bwMode="auto">
          <a:xfrm>
            <a:off x="5286380" y="5643578"/>
            <a:ext cx="1287981" cy="369332"/>
          </a:xfrm>
          <a:prstGeom prst="rect">
            <a:avLst/>
          </a:prstGeom>
          <a:solidFill>
            <a:srgbClr val="C00000"/>
          </a:solidFill>
          <a:ln w="9525">
            <a:noFill/>
            <a:miter lim="800000"/>
            <a:headEnd/>
            <a:tailEnd/>
          </a:ln>
        </p:spPr>
        <p:txBody>
          <a:bodyPr wrap="none">
            <a:spAutoFit/>
          </a:bodyPr>
          <a:lstStyle/>
          <a:p>
            <a:r>
              <a:rPr lang="en-US" altLang="zh-TW" dirty="0">
                <a:solidFill>
                  <a:schemeClr val="bg1"/>
                </a:solidFill>
                <a:latin typeface="+mn-lt"/>
              </a:rPr>
              <a:t>User’s error</a:t>
            </a:r>
            <a:endParaRPr lang="zh-TW" altLang="en-US" dirty="0">
              <a:solidFill>
                <a:schemeClr val="bg1"/>
              </a:solidFill>
              <a:latin typeface="+mn-lt"/>
            </a:endParaRPr>
          </a:p>
        </p:txBody>
      </p:sp>
      <p:sp>
        <p:nvSpPr>
          <p:cNvPr id="31" name="文字方塊 30"/>
          <p:cNvSpPr txBox="1"/>
          <p:nvPr/>
        </p:nvSpPr>
        <p:spPr>
          <a:xfrm>
            <a:off x="4143372" y="4643446"/>
            <a:ext cx="4289892" cy="707886"/>
          </a:xfrm>
          <a:prstGeom prst="rect">
            <a:avLst/>
          </a:prstGeom>
          <a:solidFill>
            <a:srgbClr val="FF0000"/>
          </a:solidFill>
        </p:spPr>
        <p:txBody>
          <a:bodyPr wrap="none" rtlCol="0">
            <a:spAutoFit/>
          </a:bodyPr>
          <a:lstStyle/>
          <a:p>
            <a:r>
              <a:rPr lang="en-US" altLang="zh-TW" sz="2000" b="1" dirty="0" smtClean="0">
                <a:solidFill>
                  <a:schemeClr val="bg1"/>
                </a:solidFill>
                <a:latin typeface="+mn-lt"/>
              </a:rPr>
              <a:t>We can model such a simple NP with </a:t>
            </a:r>
          </a:p>
          <a:p>
            <a:r>
              <a:rPr lang="en-US" altLang="zh-TW" sz="2000" b="1" dirty="0" smtClean="0">
                <a:solidFill>
                  <a:schemeClr val="bg1"/>
                </a:solidFill>
                <a:latin typeface="+mn-lt"/>
              </a:rPr>
              <a:t>contextual insertion, deletion and etc. </a:t>
            </a:r>
            <a:endParaRPr lang="zh-TW" altLang="en-US" sz="2000" b="1" dirty="0">
              <a:solidFill>
                <a:schemeClr val="bg1"/>
              </a:solidFill>
              <a:latin typeface="+mn-lt"/>
            </a:endParaRPr>
          </a:p>
        </p:txBody>
      </p:sp>
      <p:sp>
        <p:nvSpPr>
          <p:cNvPr id="32" name="文字方塊 31"/>
          <p:cNvSpPr txBox="1"/>
          <p:nvPr/>
        </p:nvSpPr>
        <p:spPr>
          <a:xfrm>
            <a:off x="4857752" y="3559734"/>
            <a:ext cx="1794081" cy="369332"/>
          </a:xfrm>
          <a:prstGeom prst="rect">
            <a:avLst/>
          </a:prstGeom>
          <a:noFill/>
        </p:spPr>
        <p:txBody>
          <a:bodyPr wrap="none" rtlCol="0">
            <a:spAutoFit/>
          </a:bodyPr>
          <a:lstStyle/>
          <a:p>
            <a:r>
              <a:rPr lang="en-US" altLang="zh-TW" dirty="0" smtClean="0">
                <a:latin typeface="+mn-lt"/>
              </a:rPr>
              <a:t>[quant] ~ [noun]</a:t>
            </a:r>
            <a:endParaRPr lang="zh-TW" altLang="en-US" dirty="0">
              <a:latin typeface="+mn-lt"/>
            </a:endParaRPr>
          </a:p>
        </p:txBody>
      </p:sp>
      <p:sp>
        <p:nvSpPr>
          <p:cNvPr id="19" name="Text Box 8"/>
          <p:cNvSpPr txBox="1">
            <a:spLocks noChangeArrowheads="1"/>
          </p:cNvSpPr>
          <p:nvPr/>
        </p:nvSpPr>
        <p:spPr bwMode="auto">
          <a:xfrm>
            <a:off x="4894685" y="3517690"/>
            <a:ext cx="3397469" cy="461665"/>
          </a:xfrm>
          <a:prstGeom prst="rect">
            <a:avLst/>
          </a:prstGeom>
          <a:solidFill>
            <a:schemeClr val="bg1"/>
          </a:solidFill>
          <a:ln w="9525">
            <a:solidFill>
              <a:schemeClr val="tx1"/>
            </a:solidFill>
            <a:miter lim="800000"/>
            <a:headEnd/>
            <a:tailEnd/>
          </a:ln>
        </p:spPr>
        <p:txBody>
          <a:bodyPr wrap="none">
            <a:spAutoFit/>
          </a:bodyPr>
          <a:lstStyle/>
          <a:p>
            <a:r>
              <a:rPr lang="en-US" altLang="zh-TW" sz="2400" dirty="0">
                <a:solidFill>
                  <a:srgbClr val="FF0000"/>
                </a:solidFill>
                <a:latin typeface="+mn-lt"/>
              </a:rPr>
              <a:t>But it is difficult to handle</a:t>
            </a:r>
            <a:endParaRPr lang="zh-TW" altLang="en-US" sz="2400" dirty="0">
              <a:solidFill>
                <a:srgbClr val="FF0000"/>
              </a:solidFill>
              <a:latin typeface="+mn-lt"/>
            </a:endParaRPr>
          </a:p>
        </p:txBody>
      </p:sp>
      <p:sp>
        <p:nvSpPr>
          <p:cNvPr id="37" name="日期版面配置區 36"/>
          <p:cNvSpPr>
            <a:spLocks noGrp="1"/>
          </p:cNvSpPr>
          <p:nvPr>
            <p:ph type="dt" sz="half" idx="2"/>
          </p:nvPr>
        </p:nvSpPr>
        <p:spPr/>
        <p:txBody>
          <a:bodyPr/>
          <a:lstStyle/>
          <a:p>
            <a:fld id="{9A847721-3FA0-4EFF-B608-B47848A126AB}" type="datetime1">
              <a:rPr lang="zh-TW" altLang="en-US" smtClean="0"/>
              <a:pPr/>
              <a:t>2014/7/10</a:t>
            </a:fld>
            <a:endParaRPr lang="zh-TW" altLang="en-US"/>
          </a:p>
        </p:txBody>
      </p:sp>
      <p:sp>
        <p:nvSpPr>
          <p:cNvPr id="38" name="投影片編號版面配置區 37"/>
          <p:cNvSpPr>
            <a:spLocks noGrp="1"/>
          </p:cNvSpPr>
          <p:nvPr>
            <p:ph type="sldNum" sz="quarter" idx="4"/>
          </p:nvPr>
        </p:nvSpPr>
        <p:spPr/>
        <p:txBody>
          <a:bodyPr/>
          <a:lstStyle/>
          <a:p>
            <a:fld id="{33C2E20B-6387-4BED-9F94-88517561D482}" type="slidenum">
              <a:rPr lang="zh-TW" altLang="en-US" smtClean="0"/>
              <a:pPr/>
              <a:t>18</a:t>
            </a:fld>
            <a:r>
              <a:rPr lang="en-US" altLang="zh-TW" smtClean="0"/>
              <a:t>/42</a:t>
            </a:r>
            <a:endParaRPr lang="zh-TW" altLang="en-US" dirty="0"/>
          </a:p>
        </p:txBody>
      </p:sp>
    </p:spTree>
    <p:custDataLst>
      <p:tags r:id="rId1"/>
    </p:custDataLst>
  </p:cSld>
  <p:clrMapOvr>
    <a:masterClrMapping/>
  </p:clrMapOvr>
  <p:transition advTm="16654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childTnLst>
                          </p:cTn>
                        </p:par>
                        <p:par>
                          <p:cTn id="61" fill="hold">
                            <p:stCondLst>
                              <p:cond delay="0"/>
                            </p:stCondLst>
                            <p:childTnLst>
                              <p:par>
                                <p:cTn id="62" presetID="1" presetClass="entr" presetSubtype="0"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blinds(horizontal)">
                                      <p:cBhvr>
                                        <p:cTn id="6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2" grpId="0"/>
      <p:bldP spid="18" grpId="0"/>
      <p:bldP spid="21" grpId="0"/>
      <p:bldP spid="22" grpId="0"/>
      <p:bldP spid="23" grpId="0"/>
      <p:bldP spid="24" grpId="0"/>
      <p:bldP spid="26" grpId="0"/>
      <p:bldP spid="27" grpId="0"/>
      <p:bldP spid="29" grpId="0" animBg="1"/>
      <p:bldP spid="30" grpId="0" animBg="1"/>
      <p:bldP spid="31" grpId="0" animBg="1"/>
      <p:bldP spid="32" grpId="0"/>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標題 1"/>
          <p:cNvSpPr>
            <a:spLocks noGrp="1"/>
          </p:cNvSpPr>
          <p:nvPr>
            <p:ph type="title"/>
          </p:nvPr>
        </p:nvSpPr>
        <p:spPr>
          <a:xfrm>
            <a:off x="428596" y="-215666"/>
            <a:ext cx="8229600" cy="1143000"/>
          </a:xfrm>
        </p:spPr>
        <p:txBody>
          <a:bodyPr/>
          <a:lstStyle/>
          <a:p>
            <a:pPr eaLnBrk="1" hangingPunct="1"/>
            <a:r>
              <a:rPr lang="en-US" altLang="zh-TW" sz="4000" dirty="0" smtClean="0"/>
              <a:t>Frame-based Patterns</a:t>
            </a:r>
            <a:endParaRPr lang="zh-TW" altLang="en-US" sz="4000" dirty="0" smtClean="0"/>
          </a:p>
        </p:txBody>
      </p:sp>
      <p:sp>
        <p:nvSpPr>
          <p:cNvPr id="3" name="內容版面配置區 2"/>
          <p:cNvSpPr>
            <a:spLocks noGrp="1"/>
          </p:cNvSpPr>
          <p:nvPr>
            <p:ph idx="1"/>
          </p:nvPr>
        </p:nvSpPr>
        <p:spPr>
          <a:xfrm>
            <a:off x="357190" y="784458"/>
            <a:ext cx="8786842" cy="5000645"/>
          </a:xfrm>
        </p:spPr>
        <p:txBody>
          <a:bodyPr/>
          <a:lstStyle/>
          <a:p>
            <a:r>
              <a:rPr lang="en-US" altLang="zh-TW" sz="2400" dirty="0" smtClean="0">
                <a:solidFill>
                  <a:srgbClr val="002060"/>
                </a:solidFill>
              </a:rPr>
              <a:t>A</a:t>
            </a:r>
            <a:r>
              <a:rPr lang="zh-TW" altLang="en-US" sz="2400" dirty="0" smtClean="0">
                <a:solidFill>
                  <a:srgbClr val="002060"/>
                </a:solidFill>
              </a:rPr>
              <a:t> </a:t>
            </a:r>
            <a:r>
              <a:rPr lang="en-US" altLang="zh-TW" sz="2400" dirty="0" smtClean="0">
                <a:solidFill>
                  <a:srgbClr val="002060"/>
                </a:solidFill>
              </a:rPr>
              <a:t>frame is a linguistic object that binds other objects together through semantic and syntactical constraints</a:t>
            </a:r>
          </a:p>
          <a:p>
            <a:pPr lvl="1"/>
            <a:r>
              <a:rPr lang="en-US" altLang="zh-TW" sz="2000" dirty="0" smtClean="0">
                <a:solidFill>
                  <a:srgbClr val="00B050"/>
                </a:solidFill>
              </a:rPr>
              <a:t>A structure formed by frequently collocated words</a:t>
            </a:r>
          </a:p>
          <a:p>
            <a:pPr eaLnBrk="1" hangingPunct="1"/>
            <a:r>
              <a:rPr lang="en-US" altLang="zh-TW" sz="2400" dirty="0" smtClean="0"/>
              <a:t>Build frames for </a:t>
            </a:r>
            <a:r>
              <a:rPr lang="en-US" altLang="zh-TW" sz="2400" dirty="0" smtClean="0">
                <a:solidFill>
                  <a:srgbClr val="FF0000"/>
                </a:solidFill>
              </a:rPr>
              <a:t>meaningful chunks </a:t>
            </a:r>
            <a:r>
              <a:rPr lang="en-US" altLang="zh-TW" sz="2400" dirty="0" smtClean="0"/>
              <a:t>in text</a:t>
            </a:r>
          </a:p>
          <a:p>
            <a:pPr eaLnBrk="1" hangingPunct="1"/>
            <a:r>
              <a:rPr lang="en-US" altLang="zh-TW" sz="2400" dirty="0" smtClean="0"/>
              <a:t>Noun phrase: </a:t>
            </a:r>
          </a:p>
          <a:p>
            <a:pPr lvl="1" eaLnBrk="1" hangingPunct="1">
              <a:buFont typeface="Wingdings" pitchFamily="2" charset="2"/>
              <a:buChar char="Ø"/>
            </a:pPr>
            <a:r>
              <a:rPr lang="zh-TW" altLang="en-US" sz="2000" dirty="0" smtClean="0"/>
              <a:t>         </a:t>
            </a:r>
            <a:r>
              <a:rPr lang="en-US" altLang="zh-TW" sz="2000" dirty="0" smtClean="0"/>
              <a:t>A </a:t>
            </a:r>
            <a:r>
              <a:rPr lang="zh-TW" altLang="en-US" sz="2000" dirty="0" smtClean="0"/>
              <a:t>            </a:t>
            </a:r>
            <a:r>
              <a:rPr lang="en-US" altLang="zh-TW" sz="2000" dirty="0" smtClean="0"/>
              <a:t>lovely </a:t>
            </a:r>
            <a:r>
              <a:rPr lang="zh-TW" altLang="en-US" sz="2000" dirty="0" smtClean="0"/>
              <a:t> </a:t>
            </a:r>
            <a:r>
              <a:rPr lang="en-US" altLang="zh-TW" sz="2000" dirty="0" smtClean="0"/>
              <a:t>little cat</a:t>
            </a:r>
          </a:p>
          <a:p>
            <a:pPr lvl="1">
              <a:buFont typeface="Wingdings" pitchFamily="2" charset="2"/>
              <a:buChar char="Ø"/>
            </a:pPr>
            <a:r>
              <a:rPr lang="zh-TW" altLang="en-US" sz="2000" dirty="0" smtClean="0"/>
              <a:t>  一        隻      可愛的  小花貓</a:t>
            </a:r>
          </a:p>
          <a:p>
            <a:pPr lvl="1" eaLnBrk="1" hangingPunct="1">
              <a:buFont typeface="Wingdings" pitchFamily="2" charset="2"/>
              <a:buChar char="Ø"/>
            </a:pPr>
            <a:r>
              <a:rPr lang="en-US" altLang="zh-TW" sz="2000" dirty="0" smtClean="0"/>
              <a:t>[digit]</a:t>
            </a:r>
            <a:r>
              <a:rPr lang="zh-TW" altLang="en-US" sz="2000" b="1" dirty="0" smtClean="0">
                <a:solidFill>
                  <a:srgbClr val="FF0000"/>
                </a:solidFill>
              </a:rPr>
              <a:t>  </a:t>
            </a:r>
            <a:r>
              <a:rPr lang="en-US" altLang="zh-TW" sz="2000" dirty="0" smtClean="0"/>
              <a:t>[quant]</a:t>
            </a:r>
            <a:r>
              <a:rPr lang="zh-TW" altLang="en-US" sz="2000" dirty="0" smtClean="0"/>
              <a:t>  </a:t>
            </a:r>
            <a:r>
              <a:rPr lang="zh-TW" altLang="en-US" sz="2000" b="1" dirty="0" smtClean="0">
                <a:solidFill>
                  <a:srgbClr val="FF0000"/>
                </a:solidFill>
              </a:rPr>
              <a:t>  </a:t>
            </a:r>
            <a:r>
              <a:rPr lang="en-US" altLang="zh-TW" sz="2000" dirty="0" smtClean="0"/>
              <a:t>[</a:t>
            </a:r>
            <a:r>
              <a:rPr lang="en-US" altLang="zh-TW" sz="2000" dirty="0" err="1" smtClean="0"/>
              <a:t>adj</a:t>
            </a:r>
            <a:r>
              <a:rPr lang="en-US" altLang="zh-TW" sz="2000" dirty="0" smtClean="0"/>
              <a:t>]</a:t>
            </a:r>
            <a:r>
              <a:rPr lang="zh-TW" altLang="en-US" sz="2000" b="1" dirty="0" smtClean="0">
                <a:solidFill>
                  <a:srgbClr val="FF0000"/>
                </a:solidFill>
              </a:rPr>
              <a:t>   </a:t>
            </a:r>
            <a:r>
              <a:rPr lang="en-US" altLang="zh-TW" sz="2000" dirty="0" smtClean="0"/>
              <a:t>[noun]</a:t>
            </a:r>
          </a:p>
          <a:p>
            <a:pPr eaLnBrk="1" hangingPunct="1"/>
            <a:r>
              <a:rPr lang="en-US" altLang="zh-TW" sz="2400" dirty="0" smtClean="0"/>
              <a:t>Frame structure</a:t>
            </a:r>
          </a:p>
          <a:p>
            <a:pPr lvl="1" eaLnBrk="1" hangingPunct="1"/>
            <a:r>
              <a:rPr lang="en-US" altLang="zh-TW" sz="2000" dirty="0" smtClean="0"/>
              <a:t>Slots:  </a:t>
            </a:r>
            <a:r>
              <a:rPr lang="en-US" altLang="zh-TW" sz="2000" kern="1200" dirty="0" smtClean="0">
                <a:solidFill>
                  <a:srgbClr val="0070C0"/>
                </a:solidFill>
                <a:latin typeface="Arial" pitchFamily="34" charset="0"/>
                <a:ea typeface="新細明體" pitchFamily="18" charset="-120"/>
                <a:cs typeface="+mn-cs"/>
              </a:rPr>
              <a:t>digit,  quantifier,   adj.,  noun</a:t>
            </a:r>
          </a:p>
          <a:p>
            <a:pPr lvl="1" eaLnBrk="1" hangingPunct="1"/>
            <a:r>
              <a:rPr lang="en-US" altLang="zh-TW" sz="2000" dirty="0" smtClean="0"/>
              <a:t>Relations: </a:t>
            </a:r>
          </a:p>
          <a:p>
            <a:pPr lvl="1" eaLnBrk="1" hangingPunct="1"/>
            <a:r>
              <a:rPr lang="en-US" altLang="zh-TW" sz="2000" dirty="0" smtClean="0"/>
              <a:t>&lt; [quant.], [noun] &gt; agreement</a:t>
            </a:r>
          </a:p>
          <a:p>
            <a:pPr eaLnBrk="1" hangingPunct="1"/>
            <a:r>
              <a:rPr lang="en-US" altLang="zh-TW" sz="2400" dirty="0" smtClean="0"/>
              <a:t>Linguist writing rules would be very happy to see this. </a:t>
            </a:r>
          </a:p>
          <a:p>
            <a:pPr eaLnBrk="1" hangingPunct="1"/>
            <a:r>
              <a:rPr lang="en-US" altLang="zh-TW" sz="2400" dirty="0" smtClean="0"/>
              <a:t>To distinguish from rules, we refer to frame patterns as </a:t>
            </a:r>
            <a:r>
              <a:rPr lang="en-US" altLang="zh-TW" sz="2400" dirty="0" smtClean="0">
                <a:solidFill>
                  <a:srgbClr val="FF0000"/>
                </a:solidFill>
              </a:rPr>
              <a:t>principles</a:t>
            </a:r>
            <a:r>
              <a:rPr lang="en-US" altLang="zh-TW" sz="2400" dirty="0" smtClean="0"/>
              <a:t>.  </a:t>
            </a:r>
            <a:endParaRPr lang="en-US" altLang="zh-TW" sz="2000" dirty="0" smtClean="0"/>
          </a:p>
          <a:p>
            <a:pPr eaLnBrk="1" hangingPunct="1"/>
            <a:endParaRPr lang="en-US" altLang="zh-TW" sz="2800" dirty="0" smtClean="0"/>
          </a:p>
        </p:txBody>
      </p:sp>
      <p:sp>
        <p:nvSpPr>
          <p:cNvPr id="4" name="文字方塊 3"/>
          <p:cNvSpPr txBox="1">
            <a:spLocks noChangeArrowheads="1"/>
          </p:cNvSpPr>
          <p:nvPr/>
        </p:nvSpPr>
        <p:spPr bwMode="auto">
          <a:xfrm>
            <a:off x="2386839" y="4753123"/>
            <a:ext cx="3285708" cy="400110"/>
          </a:xfrm>
          <a:prstGeom prst="rect">
            <a:avLst/>
          </a:prstGeom>
          <a:noFill/>
          <a:ln w="9525">
            <a:noFill/>
            <a:miter lim="800000"/>
            <a:headEnd/>
            <a:tailEnd/>
          </a:ln>
        </p:spPr>
        <p:txBody>
          <a:bodyPr wrap="none">
            <a:spAutoFit/>
          </a:bodyPr>
          <a:lstStyle/>
          <a:p>
            <a:r>
              <a:rPr lang="en-US" altLang="zh-TW" sz="2000" dirty="0" smtClean="0">
                <a:solidFill>
                  <a:srgbClr val="0070C0"/>
                </a:solidFill>
                <a:latin typeface="+mn-lt"/>
              </a:rPr>
              <a:t>digit </a:t>
            </a:r>
            <a:r>
              <a:rPr lang="zh-TW" altLang="en-US" sz="2000" b="1" dirty="0">
                <a:solidFill>
                  <a:srgbClr val="FF0000"/>
                </a:solidFill>
                <a:latin typeface="+mn-lt"/>
              </a:rPr>
              <a:t>→</a:t>
            </a:r>
            <a:r>
              <a:rPr lang="en-US" altLang="zh-TW" sz="2000" dirty="0">
                <a:solidFill>
                  <a:srgbClr val="0070C0"/>
                </a:solidFill>
                <a:latin typeface="+mn-lt"/>
              </a:rPr>
              <a:t> </a:t>
            </a:r>
            <a:r>
              <a:rPr lang="en-US" altLang="zh-TW" sz="2000" dirty="0" smtClean="0">
                <a:solidFill>
                  <a:srgbClr val="0070C0"/>
                </a:solidFill>
                <a:latin typeface="+mn-lt"/>
              </a:rPr>
              <a:t>quant. </a:t>
            </a:r>
            <a:r>
              <a:rPr lang="zh-TW" altLang="en-US" sz="2000" b="1" dirty="0" smtClean="0">
                <a:solidFill>
                  <a:srgbClr val="FF0000"/>
                </a:solidFill>
                <a:latin typeface="+mn-lt"/>
              </a:rPr>
              <a:t>→</a:t>
            </a:r>
            <a:r>
              <a:rPr lang="zh-TW" altLang="en-US" sz="2000" dirty="0" smtClean="0">
                <a:solidFill>
                  <a:srgbClr val="0070C0"/>
                </a:solidFill>
                <a:latin typeface="+mn-lt"/>
              </a:rPr>
              <a:t> </a:t>
            </a:r>
            <a:r>
              <a:rPr lang="en-US" altLang="zh-TW" sz="2000" dirty="0" smtClean="0">
                <a:solidFill>
                  <a:srgbClr val="0070C0"/>
                </a:solidFill>
                <a:latin typeface="+mn-lt"/>
              </a:rPr>
              <a:t>adj. </a:t>
            </a:r>
            <a:r>
              <a:rPr lang="zh-TW" altLang="en-US" sz="2000" b="1" dirty="0" smtClean="0">
                <a:solidFill>
                  <a:srgbClr val="FF0000"/>
                </a:solidFill>
                <a:latin typeface="+mn-lt"/>
              </a:rPr>
              <a:t>→</a:t>
            </a:r>
            <a:r>
              <a:rPr lang="en-US" altLang="zh-TW" sz="2000" dirty="0" smtClean="0">
                <a:solidFill>
                  <a:srgbClr val="0070C0"/>
                </a:solidFill>
                <a:latin typeface="+mn-lt"/>
              </a:rPr>
              <a:t> noun</a:t>
            </a:r>
            <a:endParaRPr lang="zh-TW" altLang="en-US" sz="2000" dirty="0">
              <a:solidFill>
                <a:srgbClr val="0070C0"/>
              </a:solidFill>
              <a:latin typeface="+mn-lt"/>
            </a:endParaRPr>
          </a:p>
        </p:txBody>
      </p:sp>
      <p:sp>
        <p:nvSpPr>
          <p:cNvPr id="7" name="日期版面配置區 6"/>
          <p:cNvSpPr>
            <a:spLocks noGrp="1"/>
          </p:cNvSpPr>
          <p:nvPr>
            <p:ph type="dt" sz="half" idx="2"/>
          </p:nvPr>
        </p:nvSpPr>
        <p:spPr/>
        <p:txBody>
          <a:bodyPr/>
          <a:lstStyle/>
          <a:p>
            <a:fld id="{022655E8-5051-411F-B33A-BD20DE08AA16}" type="datetime1">
              <a:rPr lang="zh-TW" altLang="en-US" smtClean="0"/>
              <a:pPr/>
              <a:t>2014/7/10</a:t>
            </a:fld>
            <a:endParaRPr lang="zh-TW" altLang="en-US"/>
          </a:p>
        </p:txBody>
      </p:sp>
      <p:sp>
        <p:nvSpPr>
          <p:cNvPr id="8" name="投影片編號版面配置區 7"/>
          <p:cNvSpPr>
            <a:spLocks noGrp="1"/>
          </p:cNvSpPr>
          <p:nvPr>
            <p:ph type="sldNum" sz="quarter" idx="4"/>
          </p:nvPr>
        </p:nvSpPr>
        <p:spPr/>
        <p:txBody>
          <a:bodyPr/>
          <a:lstStyle/>
          <a:p>
            <a:fld id="{33C2E20B-6387-4BED-9F94-88517561D482}" type="slidenum">
              <a:rPr lang="zh-TW" altLang="en-US" smtClean="0"/>
              <a:pPr/>
              <a:t>19</a:t>
            </a:fld>
            <a:r>
              <a:rPr lang="en-US" altLang="zh-TW" smtClean="0"/>
              <a:t>/42</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45242"/>
            <a:ext cx="8229600" cy="1143000"/>
          </a:xfrm>
        </p:spPr>
        <p:txBody>
          <a:bodyPr/>
          <a:lstStyle/>
          <a:p>
            <a:r>
              <a:rPr lang="en-US" altLang="zh-TW" dirty="0" smtClean="0"/>
              <a:t>A Brief Self-Introduction </a:t>
            </a:r>
            <a:endParaRPr lang="zh-TW" altLang="en-US" dirty="0"/>
          </a:p>
        </p:txBody>
      </p:sp>
      <p:sp>
        <p:nvSpPr>
          <p:cNvPr id="3" name="內容版面配置區 2"/>
          <p:cNvSpPr>
            <a:spLocks noGrp="1"/>
          </p:cNvSpPr>
          <p:nvPr>
            <p:ph idx="1"/>
          </p:nvPr>
        </p:nvSpPr>
        <p:spPr>
          <a:xfrm>
            <a:off x="422695" y="1298276"/>
            <a:ext cx="8229600" cy="4525963"/>
          </a:xfrm>
        </p:spPr>
        <p:txBody>
          <a:bodyPr/>
          <a:lstStyle/>
          <a:p>
            <a:r>
              <a:rPr lang="en-US" altLang="zh-TW" sz="2800" dirty="0" smtClean="0"/>
              <a:t>Consider myself a layman to the linguistic community</a:t>
            </a:r>
          </a:p>
          <a:p>
            <a:r>
              <a:rPr lang="en-US" altLang="zh-TW" sz="2800" dirty="0" smtClean="0"/>
              <a:t>BS in Math., PhD in Operations Research (OR)</a:t>
            </a:r>
          </a:p>
          <a:p>
            <a:pPr lvl="1"/>
            <a:r>
              <a:rPr lang="en-US" altLang="zh-TW" sz="2400" dirty="0" smtClean="0"/>
              <a:t>OR was adopted in WW II to plan military maneuvers, schedule resource allocation</a:t>
            </a:r>
          </a:p>
          <a:p>
            <a:r>
              <a:rPr lang="en-US" altLang="zh-TW" sz="2800" dirty="0" smtClean="0"/>
              <a:t>1980, Move to research in computer algorithms. </a:t>
            </a:r>
          </a:p>
          <a:p>
            <a:r>
              <a:rPr lang="en-US" altLang="zh-TW" sz="2800" dirty="0" smtClean="0"/>
              <a:t>1989, returned to Academia Sinica and started working on Chinese input method</a:t>
            </a:r>
            <a:r>
              <a:rPr lang="zh-TW" altLang="en-US" sz="2800" dirty="0" smtClean="0"/>
              <a:t> </a:t>
            </a:r>
            <a:r>
              <a:rPr lang="en-US" altLang="zh-TW" sz="2800" dirty="0" smtClean="0"/>
              <a:t>form the </a:t>
            </a:r>
            <a:r>
              <a:rPr lang="en-US" altLang="zh-TW" sz="2800" dirty="0" smtClean="0">
                <a:solidFill>
                  <a:srgbClr val="FF0000"/>
                </a:solidFill>
              </a:rPr>
              <a:t>algorithmic viewpoint</a:t>
            </a:r>
            <a:r>
              <a:rPr lang="en-US" altLang="zh-TW" sz="2800" dirty="0" smtClean="0"/>
              <a:t>. </a:t>
            </a:r>
            <a:endParaRPr lang="zh-TW" altLang="en-US" sz="2800" dirty="0"/>
          </a:p>
        </p:txBody>
      </p:sp>
      <p:sp>
        <p:nvSpPr>
          <p:cNvPr id="6" name="日期版面配置區 5"/>
          <p:cNvSpPr>
            <a:spLocks noGrp="1"/>
          </p:cNvSpPr>
          <p:nvPr>
            <p:ph type="dt" sz="half" idx="2"/>
          </p:nvPr>
        </p:nvSpPr>
        <p:spPr/>
        <p:txBody>
          <a:bodyPr/>
          <a:lstStyle/>
          <a:p>
            <a:fld id="{967F204B-2E72-41F0-BA1F-22EB3C65B02C}" type="datetime1">
              <a:rPr lang="zh-TW" altLang="en-US" smtClean="0"/>
              <a:pPr/>
              <a:t>2014/7/10</a:t>
            </a:fld>
            <a:endParaRPr lang="zh-TW" altLang="en-US"/>
          </a:p>
        </p:txBody>
      </p:sp>
      <p:sp>
        <p:nvSpPr>
          <p:cNvPr id="7" name="投影片編號版面配置區 6"/>
          <p:cNvSpPr>
            <a:spLocks noGrp="1"/>
          </p:cNvSpPr>
          <p:nvPr>
            <p:ph type="sldNum" sz="quarter" idx="4"/>
          </p:nvPr>
        </p:nvSpPr>
        <p:spPr/>
        <p:txBody>
          <a:bodyPr/>
          <a:lstStyle/>
          <a:p>
            <a:fld id="{33C2E20B-6387-4BED-9F94-88517561D482}" type="slidenum">
              <a:rPr lang="zh-TW" altLang="en-US" smtClean="0"/>
              <a:pPr/>
              <a:t>2</a:t>
            </a:fld>
            <a:r>
              <a:rPr lang="en-US" altLang="zh-TW" smtClean="0"/>
              <a:t>/42</a:t>
            </a:r>
            <a:endParaRPr lang="zh-TW"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6275070" y="3070050"/>
            <a:ext cx="1764030" cy="354330"/>
          </a:xfrm>
          <a:prstGeom prst="rect">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3577590" y="3081480"/>
            <a:ext cx="2125980" cy="331470"/>
          </a:xfrm>
          <a:prstGeom prst="rect">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p:nvSpPr>
        <p:spPr>
          <a:xfrm>
            <a:off x="1817370" y="3458670"/>
            <a:ext cx="3634740" cy="320040"/>
          </a:xfrm>
          <a:prstGeom prst="rect">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1375410" y="3096720"/>
            <a:ext cx="464820" cy="281940"/>
          </a:xfrm>
          <a:prstGeom prst="rect">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1371600" y="2581128"/>
            <a:ext cx="491490" cy="388620"/>
          </a:xfrm>
          <a:prstGeom prst="rect">
            <a:avLst/>
          </a:prstGeom>
          <a:solidFill>
            <a:schemeClr val="accent1">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3569970" y="2607798"/>
            <a:ext cx="1573530" cy="327660"/>
          </a:xfrm>
          <a:prstGeom prst="rect">
            <a:avLst/>
          </a:prstGeom>
          <a:solidFill>
            <a:schemeClr val="accent1">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5699760" y="2611608"/>
            <a:ext cx="1764030" cy="323850"/>
          </a:xfrm>
          <a:prstGeom prst="rect">
            <a:avLst/>
          </a:prstGeom>
          <a:solidFill>
            <a:schemeClr val="accent1">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p:txBody>
          <a:bodyPr/>
          <a:lstStyle/>
          <a:p>
            <a:r>
              <a:rPr lang="en-US" altLang="zh-TW" sz="3600" dirty="0" smtClean="0"/>
              <a:t>Principle-based Approach</a:t>
            </a:r>
            <a:br>
              <a:rPr lang="en-US" altLang="zh-TW" sz="3600" dirty="0" smtClean="0"/>
            </a:br>
            <a:r>
              <a:rPr lang="en-US" altLang="zh-TW" sz="2800" dirty="0" smtClean="0">
                <a:solidFill>
                  <a:srgbClr val="0000FF"/>
                </a:solidFill>
              </a:rPr>
              <a:t>An example </a:t>
            </a:r>
            <a:endParaRPr lang="zh-TW" altLang="en-US" sz="3600" dirty="0">
              <a:solidFill>
                <a:srgbClr val="0000FF"/>
              </a:solidFill>
            </a:endParaRPr>
          </a:p>
        </p:txBody>
      </p:sp>
      <p:sp>
        <p:nvSpPr>
          <p:cNvPr id="3" name="內容版面配置區 2"/>
          <p:cNvSpPr>
            <a:spLocks noGrp="1"/>
          </p:cNvSpPr>
          <p:nvPr>
            <p:ph idx="1"/>
          </p:nvPr>
        </p:nvSpPr>
        <p:spPr>
          <a:xfrm>
            <a:off x="457199" y="1600200"/>
            <a:ext cx="8419381" cy="4914900"/>
          </a:xfrm>
        </p:spPr>
        <p:txBody>
          <a:bodyPr/>
          <a:lstStyle/>
          <a:p>
            <a:r>
              <a:rPr lang="en-US" altLang="zh-TW" sz="2800" dirty="0" smtClean="0">
                <a:solidFill>
                  <a:srgbClr val="00B050"/>
                </a:solidFill>
              </a:rPr>
              <a:t>Distant collocation is no accident. </a:t>
            </a:r>
          </a:p>
          <a:p>
            <a:r>
              <a:rPr lang="en-US" altLang="zh-TW" sz="2400" dirty="0" smtClean="0"/>
              <a:t>The archaeologist is in trouble (people] : [be] : [in a situation]).   </a:t>
            </a:r>
          </a:p>
          <a:p>
            <a:r>
              <a:rPr lang="en-US" altLang="zh-TW" sz="2400" dirty="0" smtClean="0"/>
              <a:t>The old archaeologist named John is in a very serious trouble.</a:t>
            </a:r>
          </a:p>
          <a:p>
            <a:r>
              <a:rPr lang="en-US" altLang="zh-TW" sz="2400" dirty="0" smtClean="0"/>
              <a:t>The old archaeologist named John Doe is in a very serious trouble with his academia reputation.</a:t>
            </a:r>
          </a:p>
          <a:p>
            <a:r>
              <a:rPr lang="en-US" altLang="zh-TW" sz="2800" dirty="0" smtClean="0"/>
              <a:t>If we look at how sentences were generated step-by-step, principle-based approach can be regarded as (reverse engineering)</a:t>
            </a:r>
          </a:p>
          <a:p>
            <a:pPr marL="914400" lvl="1" indent="-457200">
              <a:buFont typeface="+mj-lt"/>
              <a:buAutoNum type="arabicPeriod"/>
            </a:pPr>
            <a:r>
              <a:rPr lang="en-US" altLang="zh-TW" sz="2400" dirty="0" smtClean="0"/>
              <a:t>Composing  words and phrases into classes. </a:t>
            </a:r>
          </a:p>
          <a:p>
            <a:pPr marL="914400" lvl="1" indent="-457200">
              <a:buFont typeface="+mj-lt"/>
              <a:buAutoNum type="arabicPeriod"/>
            </a:pPr>
            <a:r>
              <a:rPr lang="en-US" altLang="zh-TW" sz="2400" dirty="0" smtClean="0"/>
              <a:t>Predicting the skeleton of the sentence</a:t>
            </a:r>
          </a:p>
          <a:p>
            <a:pPr marL="914400" lvl="1" indent="-457200">
              <a:buFont typeface="+mj-lt"/>
              <a:buAutoNum type="arabicPeriod"/>
            </a:pPr>
            <a:r>
              <a:rPr lang="en-US" altLang="zh-TW" sz="2400" dirty="0" smtClean="0"/>
              <a:t>Align the sentence with the skeleton (matching)</a:t>
            </a:r>
          </a:p>
          <a:p>
            <a:endParaRPr lang="zh-TW" altLang="en-US" sz="2400" dirty="0"/>
          </a:p>
        </p:txBody>
      </p:sp>
      <p:cxnSp>
        <p:nvCxnSpPr>
          <p:cNvPr id="15" name="直線接點 14"/>
          <p:cNvCxnSpPr/>
          <p:nvPr/>
        </p:nvCxnSpPr>
        <p:spPr>
          <a:xfrm flipH="1">
            <a:off x="457200" y="3856035"/>
            <a:ext cx="8246853"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日期版面配置區 13"/>
          <p:cNvSpPr>
            <a:spLocks noGrp="1"/>
          </p:cNvSpPr>
          <p:nvPr>
            <p:ph type="dt" sz="half" idx="2"/>
          </p:nvPr>
        </p:nvSpPr>
        <p:spPr/>
        <p:txBody>
          <a:bodyPr/>
          <a:lstStyle/>
          <a:p>
            <a:fld id="{B81FD519-2DF7-468E-99F3-A8FD8D136A45}" type="datetime1">
              <a:rPr lang="zh-TW" altLang="en-US" smtClean="0"/>
              <a:pPr/>
              <a:t>2014/7/10</a:t>
            </a:fld>
            <a:endParaRPr lang="zh-TW" altLang="en-US"/>
          </a:p>
        </p:txBody>
      </p:sp>
      <p:sp>
        <p:nvSpPr>
          <p:cNvPr id="16" name="投影片編號版面配置區 15"/>
          <p:cNvSpPr>
            <a:spLocks noGrp="1"/>
          </p:cNvSpPr>
          <p:nvPr>
            <p:ph type="sldNum" sz="quarter" idx="4"/>
          </p:nvPr>
        </p:nvSpPr>
        <p:spPr/>
        <p:txBody>
          <a:bodyPr/>
          <a:lstStyle/>
          <a:p>
            <a:fld id="{33C2E20B-6387-4BED-9F94-88517561D482}" type="slidenum">
              <a:rPr lang="zh-TW" altLang="en-US" smtClean="0"/>
              <a:pPr/>
              <a:t>20</a:t>
            </a:fld>
            <a:r>
              <a:rPr lang="en-US" altLang="zh-TW" smtClean="0"/>
              <a:t>/42</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7"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Outline</a:t>
            </a:r>
            <a:endParaRPr lang="zh-TW" altLang="en-US" dirty="0"/>
          </a:p>
        </p:txBody>
      </p:sp>
      <p:sp>
        <p:nvSpPr>
          <p:cNvPr id="3" name="內容版面配置區 2"/>
          <p:cNvSpPr>
            <a:spLocks noGrp="1"/>
          </p:cNvSpPr>
          <p:nvPr>
            <p:ph idx="1"/>
          </p:nvPr>
        </p:nvSpPr>
        <p:spPr>
          <a:xfrm>
            <a:off x="1142976" y="1760557"/>
            <a:ext cx="8229600" cy="4525963"/>
          </a:xfrm>
        </p:spPr>
        <p:txBody>
          <a:bodyPr/>
          <a:lstStyle/>
          <a:p>
            <a:r>
              <a:rPr lang="en-US" altLang="zh-TW" dirty="0" smtClean="0"/>
              <a:t>Introduction</a:t>
            </a:r>
          </a:p>
          <a:p>
            <a:r>
              <a:rPr lang="en-US" altLang="zh-TW" dirty="0" smtClean="0"/>
              <a:t>Rule base or machine learning?</a:t>
            </a:r>
          </a:p>
          <a:p>
            <a:r>
              <a:rPr lang="en-US" altLang="zh-TW" dirty="0" smtClean="0"/>
              <a:t>Principle-based approach</a:t>
            </a:r>
          </a:p>
          <a:p>
            <a:pPr lvl="1"/>
            <a:r>
              <a:rPr lang="en-US" altLang="zh-TW" dirty="0" smtClean="0"/>
              <a:t>Modeling context through frames</a:t>
            </a:r>
          </a:p>
          <a:p>
            <a:r>
              <a:rPr lang="en-US" altLang="zh-TW" dirty="0" smtClean="0"/>
              <a:t>Pattern Reduction</a:t>
            </a:r>
          </a:p>
          <a:p>
            <a:endParaRPr lang="en-US" altLang="zh-TW" dirty="0" smtClean="0"/>
          </a:p>
          <a:p>
            <a:endParaRPr lang="zh-TW" altLang="en-US" dirty="0"/>
          </a:p>
        </p:txBody>
      </p:sp>
      <p:sp>
        <p:nvSpPr>
          <p:cNvPr id="5" name="向右箭號 4"/>
          <p:cNvSpPr/>
          <p:nvPr/>
        </p:nvSpPr>
        <p:spPr>
          <a:xfrm>
            <a:off x="231534" y="3565394"/>
            <a:ext cx="928694" cy="42862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日期版面配置區 6"/>
          <p:cNvSpPr>
            <a:spLocks noGrp="1"/>
          </p:cNvSpPr>
          <p:nvPr>
            <p:ph type="dt" sz="half" idx="2"/>
          </p:nvPr>
        </p:nvSpPr>
        <p:spPr/>
        <p:txBody>
          <a:bodyPr/>
          <a:lstStyle/>
          <a:p>
            <a:fld id="{7200E7CE-EE94-4910-B85C-98A7ADBBF0CB}" type="datetime1">
              <a:rPr lang="zh-TW" altLang="en-US" smtClean="0"/>
              <a:pPr/>
              <a:t>2014/7/10</a:t>
            </a:fld>
            <a:endParaRPr lang="zh-TW" altLang="en-US"/>
          </a:p>
        </p:txBody>
      </p:sp>
      <p:sp>
        <p:nvSpPr>
          <p:cNvPr id="8" name="投影片編號版面配置區 7"/>
          <p:cNvSpPr>
            <a:spLocks noGrp="1"/>
          </p:cNvSpPr>
          <p:nvPr>
            <p:ph type="sldNum" sz="quarter" idx="4"/>
          </p:nvPr>
        </p:nvSpPr>
        <p:spPr/>
        <p:txBody>
          <a:bodyPr/>
          <a:lstStyle/>
          <a:p>
            <a:fld id="{33C2E20B-6387-4BED-9F94-88517561D482}" type="slidenum">
              <a:rPr lang="zh-TW" altLang="en-US" smtClean="0"/>
              <a:pPr/>
              <a:t>21</a:t>
            </a:fld>
            <a:r>
              <a:rPr lang="en-US" altLang="zh-TW" smtClean="0"/>
              <a:t>/42</a:t>
            </a:r>
            <a:endParaRPr lang="zh-TW"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596" y="142852"/>
            <a:ext cx="8229600" cy="1143000"/>
          </a:xfrm>
        </p:spPr>
        <p:txBody>
          <a:bodyPr/>
          <a:lstStyle/>
          <a:p>
            <a:r>
              <a:rPr lang="en-US" altLang="zh-TW" dirty="0" smtClean="0"/>
              <a:t>Types of Frames</a:t>
            </a:r>
            <a:endParaRPr lang="zh-TW" altLang="en-US" dirty="0"/>
          </a:p>
        </p:txBody>
      </p:sp>
      <p:sp>
        <p:nvSpPr>
          <p:cNvPr id="3" name="內容版面配置區 2"/>
          <p:cNvSpPr>
            <a:spLocks noGrp="1"/>
          </p:cNvSpPr>
          <p:nvPr>
            <p:ph idx="1"/>
          </p:nvPr>
        </p:nvSpPr>
        <p:spPr>
          <a:xfrm>
            <a:off x="428596" y="1285860"/>
            <a:ext cx="8335842" cy="4525963"/>
          </a:xfrm>
        </p:spPr>
        <p:txBody>
          <a:bodyPr/>
          <a:lstStyle/>
          <a:p>
            <a:r>
              <a:rPr lang="en-US" altLang="zh-TW" sz="2800" dirty="0" smtClean="0"/>
              <a:t>Frames are formed </a:t>
            </a:r>
            <a:r>
              <a:rPr lang="en-US" altLang="zh-TW" sz="2800" dirty="0" smtClean="0">
                <a:solidFill>
                  <a:srgbClr val="FF0000"/>
                </a:solidFill>
              </a:rPr>
              <a:t>hierarchically.</a:t>
            </a:r>
          </a:p>
          <a:p>
            <a:r>
              <a:rPr lang="en-US" altLang="zh-TW" sz="2800" dirty="0" smtClean="0">
                <a:solidFill>
                  <a:srgbClr val="00B050"/>
                </a:solidFill>
              </a:rPr>
              <a:t>Simple phrase</a:t>
            </a:r>
            <a:r>
              <a:rPr lang="en-US" altLang="zh-TW" sz="2800" dirty="0" smtClean="0"/>
              <a:t>: </a:t>
            </a:r>
            <a:r>
              <a:rPr lang="en-US" altLang="zh-TW" sz="2400" dirty="0" smtClean="0"/>
              <a:t>word, word combination</a:t>
            </a:r>
          </a:p>
          <a:p>
            <a:pPr lvl="1">
              <a:buNone/>
            </a:pPr>
            <a:r>
              <a:rPr lang="en-US" altLang="zh-TW" sz="2400" dirty="0" smtClean="0">
                <a:solidFill>
                  <a:srgbClr val="FF0000"/>
                </a:solidFill>
              </a:rPr>
              <a:t>They provide basic annotations </a:t>
            </a:r>
            <a:r>
              <a:rPr lang="en-US" altLang="zh-TW" sz="2400" dirty="0" smtClean="0">
                <a:solidFill>
                  <a:srgbClr val="00B050"/>
                </a:solidFill>
              </a:rPr>
              <a:t>for slots in complex frames </a:t>
            </a:r>
          </a:p>
          <a:p>
            <a:r>
              <a:rPr lang="en-US" altLang="zh-TW" sz="2800" dirty="0" smtClean="0">
                <a:solidFill>
                  <a:srgbClr val="00B050"/>
                </a:solidFill>
              </a:rPr>
              <a:t>Complex phrase</a:t>
            </a:r>
            <a:r>
              <a:rPr lang="en-US" altLang="zh-TW" sz="2800" dirty="0" smtClean="0"/>
              <a:t>: </a:t>
            </a:r>
            <a:r>
              <a:rPr lang="en-US" altLang="zh-TW" sz="2400" dirty="0" smtClean="0"/>
              <a:t>e.g. named entity frame</a:t>
            </a:r>
            <a:endParaRPr lang="en-US" altLang="zh-TW" sz="2800" dirty="0" smtClean="0"/>
          </a:p>
          <a:p>
            <a:r>
              <a:rPr lang="en-US" altLang="zh-TW" sz="2800" dirty="0" smtClean="0">
                <a:solidFill>
                  <a:srgbClr val="00B050"/>
                </a:solidFill>
              </a:rPr>
              <a:t>Scenario frame</a:t>
            </a:r>
            <a:r>
              <a:rPr lang="en-US" altLang="zh-TW" sz="2800" dirty="0" smtClean="0"/>
              <a:t>:</a:t>
            </a:r>
          </a:p>
          <a:p>
            <a:pPr lvl="1"/>
            <a:r>
              <a:rPr lang="en-US" altLang="zh-TW" sz="2400" dirty="0" smtClean="0"/>
              <a:t>Word, phrase frame: meaning and usage</a:t>
            </a:r>
            <a:r>
              <a:rPr lang="zh-TW" altLang="en-US" sz="2400" dirty="0" smtClean="0"/>
              <a:t> </a:t>
            </a:r>
            <a:r>
              <a:rPr lang="en-US" altLang="zh-TW" sz="2400" dirty="0" smtClean="0"/>
              <a:t>of words</a:t>
            </a:r>
          </a:p>
          <a:p>
            <a:pPr lvl="1"/>
            <a:r>
              <a:rPr lang="en-US" altLang="zh-TW" sz="2400" dirty="0" smtClean="0"/>
              <a:t>Event frame </a:t>
            </a:r>
          </a:p>
          <a:p>
            <a:pPr lvl="1"/>
            <a:r>
              <a:rPr lang="en-US" altLang="zh-TW" sz="2400" dirty="0" smtClean="0"/>
              <a:t>Topic frame</a:t>
            </a:r>
          </a:p>
          <a:p>
            <a:pPr lvl="1"/>
            <a:r>
              <a:rPr lang="en-US" altLang="zh-TW" sz="2400" dirty="0" smtClean="0">
                <a:solidFill>
                  <a:srgbClr val="FF0000"/>
                </a:solidFill>
              </a:rPr>
              <a:t>Frames provide the contextual information and constraints. </a:t>
            </a:r>
          </a:p>
        </p:txBody>
      </p:sp>
      <p:sp>
        <p:nvSpPr>
          <p:cNvPr id="6" name="日期版面配置區 5"/>
          <p:cNvSpPr>
            <a:spLocks noGrp="1"/>
          </p:cNvSpPr>
          <p:nvPr>
            <p:ph type="dt" sz="half" idx="2"/>
          </p:nvPr>
        </p:nvSpPr>
        <p:spPr/>
        <p:txBody>
          <a:bodyPr/>
          <a:lstStyle/>
          <a:p>
            <a:fld id="{CFAB2039-41C2-4275-84E9-11EBB8D3A247}" type="datetime1">
              <a:rPr lang="zh-TW" altLang="en-US" smtClean="0"/>
              <a:pPr/>
              <a:t>2014/7/10</a:t>
            </a:fld>
            <a:endParaRPr lang="zh-TW" altLang="en-US"/>
          </a:p>
        </p:txBody>
      </p:sp>
      <p:sp>
        <p:nvSpPr>
          <p:cNvPr id="7" name="投影片編號版面配置區 6"/>
          <p:cNvSpPr>
            <a:spLocks noGrp="1"/>
          </p:cNvSpPr>
          <p:nvPr>
            <p:ph type="sldNum" sz="quarter" idx="4"/>
          </p:nvPr>
        </p:nvSpPr>
        <p:spPr/>
        <p:txBody>
          <a:bodyPr/>
          <a:lstStyle/>
          <a:p>
            <a:fld id="{33C2E20B-6387-4BED-9F94-88517561D482}" type="slidenum">
              <a:rPr lang="zh-TW" altLang="en-US" smtClean="0"/>
              <a:pPr/>
              <a:t>22</a:t>
            </a:fld>
            <a:r>
              <a:rPr lang="en-US" altLang="zh-TW" smtClean="0"/>
              <a:t>/42</a:t>
            </a:r>
            <a:endParaRPr lang="zh-TW" altLang="en-US" dirty="0"/>
          </a:p>
        </p:txBody>
      </p:sp>
    </p:spTree>
  </p:cSld>
  <p:clrMapOvr>
    <a:masterClrMapping/>
  </p:clrMapOvr>
  <p:transition advTm="6482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p:cNvSpPr>
            <a:spLocks noGrp="1"/>
          </p:cNvSpPr>
          <p:nvPr>
            <p:ph type="title"/>
          </p:nvPr>
        </p:nvSpPr>
        <p:spPr>
          <a:xfrm>
            <a:off x="457200" y="417514"/>
            <a:ext cx="8229600" cy="1143000"/>
          </a:xfrm>
        </p:spPr>
        <p:txBody>
          <a:bodyPr/>
          <a:lstStyle/>
          <a:p>
            <a:r>
              <a:rPr lang="en-US" altLang="zh-TW" sz="3600" dirty="0" smtClean="0"/>
              <a:t>Flexible frame matching and scoring</a:t>
            </a:r>
            <a:br>
              <a:rPr lang="en-US" altLang="zh-TW" sz="3600" dirty="0" smtClean="0"/>
            </a:br>
            <a:r>
              <a:rPr lang="en-US" altLang="zh-TW" sz="2800" dirty="0" smtClean="0">
                <a:solidFill>
                  <a:srgbClr val="FF0000"/>
                </a:solidFill>
              </a:rPr>
              <a:t>From exact rule matching to</a:t>
            </a:r>
            <a:br>
              <a:rPr lang="en-US" altLang="zh-TW" sz="2800" dirty="0" smtClean="0">
                <a:solidFill>
                  <a:srgbClr val="FF0000"/>
                </a:solidFill>
              </a:rPr>
            </a:br>
            <a:r>
              <a:rPr lang="en-US" altLang="zh-TW" sz="2800" dirty="0" smtClean="0">
                <a:solidFill>
                  <a:srgbClr val="FF0000"/>
                </a:solidFill>
              </a:rPr>
              <a:t>approximate structural matching</a:t>
            </a:r>
            <a:endParaRPr lang="zh-TW" altLang="en-US" sz="3600" dirty="0" smtClean="0">
              <a:solidFill>
                <a:srgbClr val="FF0000"/>
              </a:solidFill>
            </a:endParaRPr>
          </a:p>
        </p:txBody>
      </p:sp>
      <p:sp>
        <p:nvSpPr>
          <p:cNvPr id="3" name="內容版面配置區 2"/>
          <p:cNvSpPr>
            <a:spLocks noGrp="1"/>
          </p:cNvSpPr>
          <p:nvPr>
            <p:ph idx="1"/>
          </p:nvPr>
        </p:nvSpPr>
        <p:spPr>
          <a:xfrm>
            <a:off x="500034" y="1809374"/>
            <a:ext cx="8401080" cy="4786346"/>
          </a:xfrm>
        </p:spPr>
        <p:txBody>
          <a:bodyPr/>
          <a:lstStyle/>
          <a:p>
            <a:pPr eaLnBrk="1" fontAlgn="auto" hangingPunct="1">
              <a:spcAft>
                <a:spcPts val="0"/>
              </a:spcAft>
              <a:defRPr/>
            </a:pPr>
            <a:r>
              <a:rPr lang="en-US" altLang="zh-TW" sz="2400" dirty="0" smtClean="0"/>
              <a:t>Match frames in a bottom-up fashion: start from dictionary and semantic composition</a:t>
            </a:r>
          </a:p>
          <a:p>
            <a:pPr eaLnBrk="1" fontAlgn="auto" hangingPunct="1">
              <a:spcAft>
                <a:spcPts val="0"/>
              </a:spcAft>
              <a:defRPr/>
            </a:pPr>
            <a:r>
              <a:rPr lang="en-US" altLang="zh-TW" sz="2400" dirty="0" smtClean="0">
                <a:solidFill>
                  <a:srgbClr val="00B050"/>
                </a:solidFill>
              </a:rPr>
              <a:t>Frame slots are retrieved from text disregarding order</a:t>
            </a:r>
            <a:r>
              <a:rPr lang="en-US" altLang="zh-TW" sz="2400" dirty="0" smtClean="0"/>
              <a:t>:</a:t>
            </a:r>
          </a:p>
          <a:p>
            <a:pPr lvl="1" eaLnBrk="1" fontAlgn="auto" hangingPunct="1">
              <a:spcAft>
                <a:spcPts val="0"/>
              </a:spcAft>
              <a:defRPr/>
            </a:pPr>
            <a:r>
              <a:rPr lang="en-US" altLang="zh-TW" sz="2400" dirty="0" smtClean="0">
                <a:cs typeface="+mn-cs"/>
              </a:rPr>
              <a:t>Not all slots need to appear (</a:t>
            </a:r>
            <a:r>
              <a:rPr lang="en-US" altLang="zh-TW" sz="2400" dirty="0" smtClean="0">
                <a:solidFill>
                  <a:srgbClr val="FF0000"/>
                </a:solidFill>
                <a:cs typeface="+mn-cs"/>
              </a:rPr>
              <a:t>deletion</a:t>
            </a:r>
            <a:r>
              <a:rPr lang="en-US" altLang="zh-TW" sz="2400" dirty="0" smtClean="0">
                <a:cs typeface="+mn-cs"/>
              </a:rPr>
              <a:t>)</a:t>
            </a:r>
          </a:p>
          <a:p>
            <a:pPr lvl="1" eaLnBrk="1" fontAlgn="auto" hangingPunct="1">
              <a:spcAft>
                <a:spcPts val="0"/>
              </a:spcAft>
              <a:defRPr/>
            </a:pPr>
            <a:r>
              <a:rPr lang="en-US" altLang="zh-TW" sz="2400" dirty="0" smtClean="0">
                <a:cs typeface="+mn-cs"/>
              </a:rPr>
              <a:t>Not all relations need to be satisfied (</a:t>
            </a:r>
            <a:r>
              <a:rPr lang="en-US" altLang="zh-TW" sz="2400" dirty="0" smtClean="0">
                <a:solidFill>
                  <a:srgbClr val="FF0000"/>
                </a:solidFill>
                <a:cs typeface="+mn-cs"/>
              </a:rPr>
              <a:t>permutation</a:t>
            </a:r>
            <a:r>
              <a:rPr lang="en-US" altLang="zh-TW" sz="2400" dirty="0" smtClean="0">
                <a:cs typeface="+mn-cs"/>
              </a:rPr>
              <a:t>)</a:t>
            </a:r>
          </a:p>
          <a:p>
            <a:pPr lvl="1" eaLnBrk="1" fontAlgn="auto" hangingPunct="1">
              <a:spcAft>
                <a:spcPts val="0"/>
              </a:spcAft>
              <a:defRPr/>
            </a:pPr>
            <a:r>
              <a:rPr lang="en-US" altLang="zh-TW" sz="2400" dirty="0" smtClean="0">
                <a:cs typeface="+mn-cs"/>
              </a:rPr>
              <a:t>No need to envision everything beforehand (</a:t>
            </a:r>
            <a:r>
              <a:rPr lang="en-US" altLang="zh-TW" sz="2400" dirty="0" smtClean="0">
                <a:solidFill>
                  <a:srgbClr val="FF0000"/>
                </a:solidFill>
                <a:cs typeface="+mn-cs"/>
              </a:rPr>
              <a:t>insertion</a:t>
            </a:r>
            <a:r>
              <a:rPr lang="en-US" altLang="zh-TW" sz="2400" dirty="0" smtClean="0">
                <a:cs typeface="+mn-cs"/>
              </a:rPr>
              <a:t>)</a:t>
            </a:r>
          </a:p>
          <a:p>
            <a:pPr lvl="2" eaLnBrk="1" fontAlgn="auto" hangingPunct="1">
              <a:spcAft>
                <a:spcPts val="0"/>
              </a:spcAft>
              <a:defRPr/>
            </a:pPr>
            <a:r>
              <a:rPr lang="en-US" altLang="zh-TW" sz="2000" dirty="0" smtClean="0">
                <a:cs typeface="+mn-cs"/>
              </a:rPr>
              <a:t>Additional words are allowed; fine-grained linguistic knowledge of can be incorporated to score sentence coherency</a:t>
            </a:r>
          </a:p>
          <a:p>
            <a:pPr lvl="1" eaLnBrk="1" fontAlgn="auto" hangingPunct="1">
              <a:spcAft>
                <a:spcPts val="0"/>
              </a:spcAft>
              <a:defRPr/>
            </a:pPr>
            <a:r>
              <a:rPr lang="en-US" altLang="zh-TW" sz="2400" dirty="0" smtClean="0"/>
              <a:t>A slot can appear with a certain probability (e.g. misspelling or OCR) (</a:t>
            </a:r>
            <a:r>
              <a:rPr lang="en-US" altLang="zh-TW" sz="2400" dirty="0" smtClean="0">
                <a:solidFill>
                  <a:srgbClr val="FF0000"/>
                </a:solidFill>
              </a:rPr>
              <a:t>substitution or partial matching</a:t>
            </a:r>
            <a:r>
              <a:rPr lang="en-US" altLang="zh-TW" sz="2400" dirty="0" smtClean="0"/>
              <a:t>)</a:t>
            </a:r>
          </a:p>
          <a:p>
            <a:pPr eaLnBrk="1" fontAlgn="auto" hangingPunct="1">
              <a:spcAft>
                <a:spcPts val="0"/>
              </a:spcAft>
              <a:buNone/>
              <a:defRPr/>
            </a:pPr>
            <a:endParaRPr lang="en-US" altLang="zh-TW" sz="2400" dirty="0" smtClean="0"/>
          </a:p>
          <a:p>
            <a:pPr>
              <a:defRPr/>
            </a:pPr>
            <a:endParaRPr lang="zh-TW" altLang="en-US" sz="3600" dirty="0"/>
          </a:p>
        </p:txBody>
      </p:sp>
      <p:sp>
        <p:nvSpPr>
          <p:cNvPr id="6" name="日期版面配置區 5"/>
          <p:cNvSpPr>
            <a:spLocks noGrp="1"/>
          </p:cNvSpPr>
          <p:nvPr>
            <p:ph type="dt" sz="half" idx="2"/>
          </p:nvPr>
        </p:nvSpPr>
        <p:spPr/>
        <p:txBody>
          <a:bodyPr/>
          <a:lstStyle/>
          <a:p>
            <a:fld id="{A9202D4C-A6FC-44EF-A26D-D7F2AF401588}" type="datetime1">
              <a:rPr lang="zh-TW" altLang="en-US" smtClean="0"/>
              <a:pPr/>
              <a:t>2014/7/10</a:t>
            </a:fld>
            <a:endParaRPr lang="zh-TW" altLang="en-US"/>
          </a:p>
        </p:txBody>
      </p:sp>
      <p:sp>
        <p:nvSpPr>
          <p:cNvPr id="7" name="投影片編號版面配置區 6"/>
          <p:cNvSpPr>
            <a:spLocks noGrp="1"/>
          </p:cNvSpPr>
          <p:nvPr>
            <p:ph type="sldNum" sz="quarter" idx="4"/>
          </p:nvPr>
        </p:nvSpPr>
        <p:spPr/>
        <p:txBody>
          <a:bodyPr/>
          <a:lstStyle/>
          <a:p>
            <a:fld id="{33C2E20B-6387-4BED-9F94-88517561D482}" type="slidenum">
              <a:rPr lang="zh-TW" altLang="en-US" smtClean="0"/>
              <a:pPr/>
              <a:t>23</a:t>
            </a:fld>
            <a:r>
              <a:rPr lang="en-US" altLang="zh-TW" smtClean="0"/>
              <a:t>/42</a:t>
            </a:r>
            <a:endParaRPr lang="zh-TW" altLang="en-US" dirty="0"/>
          </a:p>
        </p:txBody>
      </p:sp>
    </p:spTree>
    <p:custDataLst>
      <p:tags r:id="rId1"/>
    </p:custDataLst>
  </p:cSld>
  <p:clrMapOvr>
    <a:masterClrMapping/>
  </p:clrMapOvr>
  <p:transition advTm="13062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494985" y="0"/>
            <a:ext cx="8229600" cy="1143000"/>
          </a:xfrm>
        </p:spPr>
        <p:txBody>
          <a:bodyPr/>
          <a:lstStyle/>
          <a:p>
            <a:r>
              <a:rPr lang="en-US" altLang="zh-TW" dirty="0" smtClean="0"/>
              <a:t>Frame Knowledge</a:t>
            </a:r>
            <a:endParaRPr lang="zh-TW" altLang="en-US" dirty="0"/>
          </a:p>
        </p:txBody>
      </p:sp>
      <p:sp>
        <p:nvSpPr>
          <p:cNvPr id="7" name="內容版面配置區 6"/>
          <p:cNvSpPr>
            <a:spLocks noGrp="1"/>
          </p:cNvSpPr>
          <p:nvPr>
            <p:ph idx="1"/>
          </p:nvPr>
        </p:nvSpPr>
        <p:spPr>
          <a:xfrm>
            <a:off x="332509" y="920068"/>
            <a:ext cx="8577223" cy="4525963"/>
          </a:xfrm>
        </p:spPr>
        <p:txBody>
          <a:bodyPr/>
          <a:lstStyle/>
          <a:p>
            <a:r>
              <a:rPr lang="en-US" altLang="zh-TW" dirty="0" smtClean="0"/>
              <a:t>The magic about frame matching is that we can incorporate a lot of collocation agreements in our matching algorithm</a:t>
            </a:r>
          </a:p>
          <a:p>
            <a:pPr lvl="1"/>
            <a:r>
              <a:rPr lang="en-US" altLang="zh-TW" dirty="0" smtClean="0">
                <a:solidFill>
                  <a:srgbClr val="FF0000"/>
                </a:solidFill>
              </a:rPr>
              <a:t>Distant</a:t>
            </a:r>
            <a:r>
              <a:rPr lang="en-US" altLang="zh-TW" dirty="0" smtClean="0"/>
              <a:t> collocation agreements are captured by structured frame elements</a:t>
            </a:r>
          </a:p>
          <a:p>
            <a:pPr lvl="1"/>
            <a:r>
              <a:rPr lang="en-US" altLang="zh-TW" dirty="0" smtClean="0">
                <a:solidFill>
                  <a:srgbClr val="FF0000"/>
                </a:solidFill>
              </a:rPr>
              <a:t>Local</a:t>
            </a:r>
            <a:r>
              <a:rPr lang="en-US" altLang="zh-TW" dirty="0" smtClean="0"/>
              <a:t>, less frequent collocation are modeled through bigram Insertion with frame elements. </a:t>
            </a:r>
          </a:p>
          <a:p>
            <a:r>
              <a:rPr lang="en-US" altLang="zh-TW" dirty="0" smtClean="0"/>
              <a:t>Frame elements</a:t>
            </a:r>
          </a:p>
          <a:p>
            <a:pPr lvl="1"/>
            <a:r>
              <a:rPr lang="en-US" altLang="zh-TW" dirty="0" smtClean="0"/>
              <a:t>To ensure a high pattern frequency, need to consider </a:t>
            </a:r>
          </a:p>
          <a:p>
            <a:pPr lvl="2"/>
            <a:r>
              <a:rPr lang="en-US" altLang="zh-TW" dirty="0" smtClean="0"/>
              <a:t>Semantic classes rather than surface words</a:t>
            </a:r>
          </a:p>
          <a:p>
            <a:pPr lvl="2"/>
            <a:r>
              <a:rPr lang="en-US" altLang="zh-TW" dirty="0" smtClean="0"/>
              <a:t>Further combine words and classes to form bigger classes. </a:t>
            </a:r>
            <a:endParaRPr lang="zh-TW" altLang="en-US" dirty="0"/>
          </a:p>
        </p:txBody>
      </p:sp>
      <p:sp>
        <p:nvSpPr>
          <p:cNvPr id="8" name="日期版面配置區 7"/>
          <p:cNvSpPr>
            <a:spLocks noGrp="1"/>
          </p:cNvSpPr>
          <p:nvPr>
            <p:ph type="dt" sz="half" idx="2"/>
          </p:nvPr>
        </p:nvSpPr>
        <p:spPr/>
        <p:txBody>
          <a:bodyPr/>
          <a:lstStyle/>
          <a:p>
            <a:fld id="{11475037-6988-4302-BF1F-9BE6B31AF6AF}" type="datetime1">
              <a:rPr lang="zh-TW" altLang="en-US" smtClean="0"/>
              <a:pPr/>
              <a:t>2014/7/10</a:t>
            </a:fld>
            <a:endParaRPr lang="zh-TW" altLang="en-US"/>
          </a:p>
        </p:txBody>
      </p:sp>
      <p:sp>
        <p:nvSpPr>
          <p:cNvPr id="9" name="投影片編號版面配置區 8"/>
          <p:cNvSpPr>
            <a:spLocks noGrp="1"/>
          </p:cNvSpPr>
          <p:nvPr>
            <p:ph type="sldNum" sz="quarter" idx="4"/>
          </p:nvPr>
        </p:nvSpPr>
        <p:spPr/>
        <p:txBody>
          <a:bodyPr/>
          <a:lstStyle/>
          <a:p>
            <a:fld id="{33C2E20B-6387-4BED-9F94-88517561D482}" type="slidenum">
              <a:rPr lang="zh-TW" altLang="en-US" smtClean="0"/>
              <a:pPr/>
              <a:t>24</a:t>
            </a:fld>
            <a:r>
              <a:rPr lang="en-US" altLang="zh-TW" smtClean="0"/>
              <a:t>/42</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1736"/>
            <a:ext cx="8229600" cy="1143000"/>
          </a:xfrm>
        </p:spPr>
        <p:txBody>
          <a:bodyPr/>
          <a:lstStyle/>
          <a:p>
            <a:r>
              <a:rPr lang="en-US" altLang="zh-TW" sz="4000" dirty="0" smtClean="0"/>
              <a:t>Insertion Agreement</a:t>
            </a:r>
            <a:br>
              <a:rPr lang="en-US" altLang="zh-TW" sz="4000" dirty="0" smtClean="0"/>
            </a:br>
            <a:r>
              <a:rPr lang="en-US" altLang="zh-TW" sz="2800" dirty="0" smtClean="0">
                <a:solidFill>
                  <a:srgbClr val="FF0000"/>
                </a:solidFill>
              </a:rPr>
              <a:t>The Scoring Mechanism</a:t>
            </a:r>
            <a:endParaRPr lang="zh-TW" altLang="en-US" sz="4000" dirty="0">
              <a:solidFill>
                <a:srgbClr val="FF0000"/>
              </a:solidFill>
            </a:endParaRPr>
          </a:p>
        </p:txBody>
      </p:sp>
      <p:sp>
        <p:nvSpPr>
          <p:cNvPr id="3" name="內容版面配置區 2"/>
          <p:cNvSpPr>
            <a:spLocks noGrp="1"/>
          </p:cNvSpPr>
          <p:nvPr>
            <p:ph idx="1"/>
          </p:nvPr>
        </p:nvSpPr>
        <p:spPr>
          <a:xfrm>
            <a:off x="457200" y="1341420"/>
            <a:ext cx="8229600" cy="4525963"/>
          </a:xfrm>
        </p:spPr>
        <p:txBody>
          <a:bodyPr/>
          <a:lstStyle/>
          <a:p>
            <a:r>
              <a:rPr lang="en-US" altLang="zh-TW" dirty="0" smtClean="0"/>
              <a:t>How to score (evaluate) an Insertion?</a:t>
            </a:r>
          </a:p>
          <a:p>
            <a:pPr lvl="1"/>
            <a:r>
              <a:rPr lang="en-US" altLang="zh-TW" dirty="0" smtClean="0"/>
              <a:t>The more it agrees with the neighboring words the higher score it gets</a:t>
            </a:r>
          </a:p>
          <a:p>
            <a:pPr lvl="2"/>
            <a:r>
              <a:rPr lang="en-US" altLang="zh-TW" dirty="0" smtClean="0"/>
              <a:t>Calculate </a:t>
            </a:r>
            <a:r>
              <a:rPr lang="en-US" altLang="zh-TW" dirty="0" smtClean="0">
                <a:solidFill>
                  <a:srgbClr val="FF0000"/>
                </a:solidFill>
              </a:rPr>
              <a:t>bigrams, contextual bigrams </a:t>
            </a:r>
            <a:r>
              <a:rPr lang="en-US" altLang="zh-TW" dirty="0" smtClean="0"/>
              <a:t>(collected within the context)</a:t>
            </a:r>
          </a:p>
          <a:p>
            <a:r>
              <a:rPr lang="en-US" altLang="zh-TW" sz="2800" dirty="0" smtClean="0"/>
              <a:t>Examples:</a:t>
            </a:r>
          </a:p>
          <a:p>
            <a:pPr lvl="1"/>
            <a:r>
              <a:rPr lang="en-US" altLang="zh-TW" sz="2400" dirty="0" smtClean="0"/>
              <a:t>The level of protein </a:t>
            </a:r>
            <a:r>
              <a:rPr lang="en-US" altLang="zh-TW" sz="2400" u="sng" dirty="0" smtClean="0"/>
              <a:t>in serum</a:t>
            </a:r>
          </a:p>
          <a:p>
            <a:pPr lvl="1"/>
            <a:r>
              <a:rPr lang="en-US" altLang="zh-TW" sz="2400" dirty="0" smtClean="0"/>
              <a:t>The </a:t>
            </a:r>
            <a:r>
              <a:rPr lang="en-US" altLang="zh-TW" sz="2400" dirty="0" smtClean="0">
                <a:solidFill>
                  <a:srgbClr val="00B050"/>
                </a:solidFill>
              </a:rPr>
              <a:t>serum</a:t>
            </a:r>
            <a:r>
              <a:rPr lang="en-US" altLang="zh-TW" sz="2400" dirty="0" smtClean="0"/>
              <a:t> level of protein</a:t>
            </a:r>
          </a:p>
          <a:p>
            <a:pPr lvl="1"/>
            <a:r>
              <a:rPr lang="en-US" altLang="zh-TW" sz="2400" dirty="0" smtClean="0"/>
              <a:t>The </a:t>
            </a:r>
            <a:r>
              <a:rPr lang="en-US" altLang="zh-TW" sz="2400" dirty="0" smtClean="0">
                <a:solidFill>
                  <a:srgbClr val="00B050"/>
                </a:solidFill>
              </a:rPr>
              <a:t>expression</a:t>
            </a:r>
            <a:r>
              <a:rPr lang="en-US" altLang="zh-TW" sz="2400" dirty="0" smtClean="0"/>
              <a:t> level of protein in </a:t>
            </a:r>
            <a:r>
              <a:rPr lang="en-US" altLang="zh-TW" sz="2400" dirty="0" smtClean="0">
                <a:solidFill>
                  <a:srgbClr val="0000FF"/>
                </a:solidFill>
              </a:rPr>
              <a:t>serum</a:t>
            </a:r>
          </a:p>
          <a:p>
            <a:r>
              <a:rPr lang="en-US" altLang="zh-TW" sz="2800" dirty="0" smtClean="0"/>
              <a:t>More linguistic and domain knowledge are needed</a:t>
            </a:r>
          </a:p>
          <a:p>
            <a:pPr lvl="1"/>
            <a:r>
              <a:rPr lang="en-US" altLang="zh-TW" sz="2400" dirty="0" smtClean="0"/>
              <a:t>Ontology provides valuable sources for frame elements.</a:t>
            </a:r>
            <a:endParaRPr lang="zh-TW" altLang="en-US" sz="2400" dirty="0"/>
          </a:p>
        </p:txBody>
      </p:sp>
      <p:sp>
        <p:nvSpPr>
          <p:cNvPr id="6" name="日期版面配置區 5"/>
          <p:cNvSpPr>
            <a:spLocks noGrp="1"/>
          </p:cNvSpPr>
          <p:nvPr>
            <p:ph type="dt" sz="half" idx="2"/>
          </p:nvPr>
        </p:nvSpPr>
        <p:spPr/>
        <p:txBody>
          <a:bodyPr/>
          <a:lstStyle/>
          <a:p>
            <a:fld id="{82A190CF-5DFF-4366-B633-AF64502EED73}" type="datetime1">
              <a:rPr lang="zh-TW" altLang="en-US" smtClean="0"/>
              <a:pPr/>
              <a:t>2014/7/10</a:t>
            </a:fld>
            <a:endParaRPr lang="zh-TW" altLang="en-US"/>
          </a:p>
        </p:txBody>
      </p:sp>
      <p:sp>
        <p:nvSpPr>
          <p:cNvPr id="7" name="投影片編號版面配置區 6"/>
          <p:cNvSpPr>
            <a:spLocks noGrp="1"/>
          </p:cNvSpPr>
          <p:nvPr>
            <p:ph type="sldNum" sz="quarter" idx="4"/>
          </p:nvPr>
        </p:nvSpPr>
        <p:spPr/>
        <p:txBody>
          <a:bodyPr/>
          <a:lstStyle/>
          <a:p>
            <a:fld id="{33C2E20B-6387-4BED-9F94-88517561D482}" type="slidenum">
              <a:rPr lang="zh-TW" altLang="en-US" smtClean="0"/>
              <a:pPr/>
              <a:t>25</a:t>
            </a:fld>
            <a:r>
              <a:rPr lang="en-US" altLang="zh-TW" smtClean="0"/>
              <a:t>/42</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Domain Ontology </a:t>
            </a:r>
            <a:br>
              <a:rPr lang="en-US" altLang="zh-TW" dirty="0" smtClean="0"/>
            </a:br>
            <a:r>
              <a:rPr lang="en-US" altLang="zh-TW" sz="4000" dirty="0" smtClean="0">
                <a:solidFill>
                  <a:srgbClr val="00B050"/>
                </a:solidFill>
              </a:rPr>
              <a:t>Providing collocated words</a:t>
            </a:r>
            <a:endParaRPr lang="zh-TW" altLang="en-US" dirty="0">
              <a:solidFill>
                <a:srgbClr val="00B050"/>
              </a:solidFill>
            </a:endParaRPr>
          </a:p>
        </p:txBody>
      </p:sp>
      <p:sp>
        <p:nvSpPr>
          <p:cNvPr id="4" name="內容版面配置區 3"/>
          <p:cNvSpPr>
            <a:spLocks noGrp="1"/>
          </p:cNvSpPr>
          <p:nvPr>
            <p:ph sz="half" idx="1"/>
          </p:nvPr>
        </p:nvSpPr>
        <p:spPr/>
        <p:txBody>
          <a:bodyPr>
            <a:noAutofit/>
          </a:bodyPr>
          <a:lstStyle/>
          <a:p>
            <a:pPr lvl="0"/>
            <a:r>
              <a:rPr lang="en-US" altLang="zh-TW" sz="2000" dirty="0" smtClean="0"/>
              <a:t>Using the </a:t>
            </a:r>
            <a:r>
              <a:rPr lang="en-US" altLang="zh-TW" sz="2000" b="1" dirty="0" smtClean="0">
                <a:solidFill>
                  <a:schemeClr val="accent6">
                    <a:lumMod val="75000"/>
                  </a:schemeClr>
                </a:solidFill>
              </a:rPr>
              <a:t>yeast two-hybrid system</a:t>
            </a:r>
            <a:r>
              <a:rPr lang="en-US" altLang="zh-TW" sz="2000" dirty="0" smtClean="0"/>
              <a:t>, we have isolated an 835</a:t>
            </a:r>
            <a:r>
              <a:rPr lang="en-US" altLang="zh-TW" sz="2000" b="1" dirty="0" smtClean="0"/>
              <a:t> </a:t>
            </a:r>
            <a:r>
              <a:rPr lang="en-US" altLang="zh-TW" sz="2000" b="1" dirty="0" smtClean="0">
                <a:solidFill>
                  <a:schemeClr val="accent2"/>
                </a:solidFill>
              </a:rPr>
              <a:t>amino acid RING finger</a:t>
            </a:r>
            <a:r>
              <a:rPr lang="en-US" altLang="zh-TW" sz="2000" dirty="0" smtClean="0"/>
              <a:t> (C3HC4 zinc finger) protein, </a:t>
            </a:r>
            <a:r>
              <a:rPr lang="en-US" altLang="zh-TW" sz="2000" dirty="0" smtClean="0">
                <a:solidFill>
                  <a:srgbClr val="0000FF"/>
                </a:solidFill>
              </a:rPr>
              <a:t>TIF1b</a:t>
            </a:r>
            <a:r>
              <a:rPr lang="en-US" altLang="zh-TW" sz="2000" dirty="0" smtClean="0"/>
              <a:t> (also named </a:t>
            </a:r>
            <a:r>
              <a:rPr lang="en-US" altLang="zh-TW" sz="2000" dirty="0" smtClean="0">
                <a:solidFill>
                  <a:srgbClr val="0000FF"/>
                </a:solidFill>
              </a:rPr>
              <a:t>KAP-1</a:t>
            </a:r>
            <a:r>
              <a:rPr lang="en-US" altLang="zh-TW" sz="2000" dirty="0" smtClean="0"/>
              <a:t>), that specifically </a:t>
            </a:r>
            <a:r>
              <a:rPr lang="en-US" altLang="zh-TW" sz="2000" dirty="0" smtClean="0">
                <a:solidFill>
                  <a:srgbClr val="FF0000"/>
                </a:solidFill>
              </a:rPr>
              <a:t>interacts</a:t>
            </a:r>
            <a:r>
              <a:rPr lang="en-US" altLang="zh-TW" sz="2000" dirty="0" smtClean="0"/>
              <a:t> with the </a:t>
            </a:r>
            <a:r>
              <a:rPr lang="en-US" altLang="zh-TW" sz="2000" b="1" dirty="0" smtClean="0">
                <a:solidFill>
                  <a:schemeClr val="accent2"/>
                </a:solidFill>
              </a:rPr>
              <a:t>KRAB domain</a:t>
            </a:r>
            <a:r>
              <a:rPr lang="en-US" altLang="zh-TW" sz="2000" dirty="0" smtClean="0">
                <a:solidFill>
                  <a:schemeClr val="accent2"/>
                </a:solidFill>
              </a:rPr>
              <a:t> </a:t>
            </a:r>
            <a:r>
              <a:rPr lang="en-US" altLang="zh-TW" sz="2000" dirty="0" smtClean="0"/>
              <a:t>of the human</a:t>
            </a:r>
            <a:r>
              <a:rPr lang="en-US" altLang="zh-TW" sz="2000" b="1" dirty="0" smtClean="0">
                <a:solidFill>
                  <a:schemeClr val="accent2"/>
                </a:solidFill>
              </a:rPr>
              <a:t> zinc finger </a:t>
            </a:r>
            <a:r>
              <a:rPr lang="en-US" altLang="zh-TW" sz="2000" dirty="0" smtClean="0"/>
              <a:t>factor </a:t>
            </a:r>
            <a:r>
              <a:rPr lang="en-US" altLang="zh-TW" sz="2000" dirty="0" smtClean="0">
                <a:solidFill>
                  <a:srgbClr val="0000FF"/>
                </a:solidFill>
              </a:rPr>
              <a:t>KOX1</a:t>
            </a:r>
            <a:r>
              <a:rPr lang="en-US" altLang="zh-TW" sz="2000" dirty="0" smtClean="0"/>
              <a:t>/</a:t>
            </a:r>
            <a:r>
              <a:rPr lang="en-US" altLang="zh-TW" sz="2000" dirty="0" smtClean="0">
                <a:solidFill>
                  <a:srgbClr val="0000FF"/>
                </a:solidFill>
              </a:rPr>
              <a:t>ZNF10</a:t>
            </a:r>
            <a:r>
              <a:rPr lang="en-US" altLang="zh-TW" sz="2000" dirty="0" smtClean="0"/>
              <a:t>.</a:t>
            </a:r>
            <a:endParaRPr lang="zh-TW" altLang="zh-TW" sz="2000" dirty="0" smtClean="0"/>
          </a:p>
          <a:p>
            <a:r>
              <a:rPr lang="en-US" altLang="zh-TW" sz="2000" b="1" dirty="0" smtClean="0">
                <a:solidFill>
                  <a:schemeClr val="accent6">
                    <a:lumMod val="75000"/>
                  </a:schemeClr>
                </a:solidFill>
              </a:rPr>
              <a:t>yeast two-hybrid system </a:t>
            </a:r>
            <a:r>
              <a:rPr lang="en-US" altLang="zh-TW" sz="2000" dirty="0" smtClean="0"/>
              <a:t>is an experiment to detect protein-protein interaction</a:t>
            </a:r>
            <a:r>
              <a:rPr lang="zh-TW" altLang="zh-TW" sz="2000" dirty="0" smtClean="0"/>
              <a:t>。</a:t>
            </a:r>
            <a:endParaRPr lang="en-US" altLang="zh-TW" sz="2000" dirty="0" smtClean="0"/>
          </a:p>
          <a:p>
            <a:r>
              <a:rPr lang="en-US" altLang="zh-TW" sz="2000" b="1" dirty="0" smtClean="0">
                <a:solidFill>
                  <a:schemeClr val="accent2"/>
                </a:solidFill>
              </a:rPr>
              <a:t>amino acid</a:t>
            </a:r>
            <a:r>
              <a:rPr lang="en-US" altLang="zh-TW" sz="2000" dirty="0" smtClean="0">
                <a:solidFill>
                  <a:schemeClr val="accent2"/>
                </a:solidFill>
              </a:rPr>
              <a:t>, </a:t>
            </a:r>
            <a:r>
              <a:rPr lang="en-US" altLang="zh-TW" sz="2000" b="1" dirty="0" smtClean="0">
                <a:solidFill>
                  <a:schemeClr val="accent2"/>
                </a:solidFill>
              </a:rPr>
              <a:t>RING finger and KRAB domain </a:t>
            </a:r>
            <a:r>
              <a:rPr lang="en-US" altLang="zh-TW" sz="2000" dirty="0" smtClean="0"/>
              <a:t>are specific structures of protein. </a:t>
            </a:r>
            <a:endParaRPr lang="zh-TW" altLang="en-US" sz="2000" dirty="0"/>
          </a:p>
        </p:txBody>
      </p:sp>
      <p:sp>
        <p:nvSpPr>
          <p:cNvPr id="5" name="內容版面配置區 4"/>
          <p:cNvSpPr>
            <a:spLocks noGrp="1"/>
          </p:cNvSpPr>
          <p:nvPr>
            <p:ph sz="half" idx="2"/>
          </p:nvPr>
        </p:nvSpPr>
        <p:spPr/>
        <p:txBody>
          <a:bodyPr>
            <a:normAutofit fontScale="55000" lnSpcReduction="20000"/>
          </a:bodyPr>
          <a:lstStyle/>
          <a:p>
            <a:pPr>
              <a:buNone/>
            </a:pPr>
            <a:r>
              <a:rPr lang="en-US" altLang="zh-TW" b="1" dirty="0" smtClean="0"/>
              <a:t>Protein</a:t>
            </a:r>
            <a:endParaRPr lang="zh-TW" altLang="zh-TW" sz="2400" dirty="0" smtClean="0"/>
          </a:p>
          <a:p>
            <a:pPr lvl="0"/>
            <a:r>
              <a:rPr lang="en-US" altLang="zh-TW" b="1" dirty="0" smtClean="0"/>
              <a:t>Attribute</a:t>
            </a:r>
            <a:endParaRPr lang="zh-TW" altLang="zh-TW" dirty="0" smtClean="0"/>
          </a:p>
          <a:p>
            <a:pPr lvl="1"/>
            <a:r>
              <a:rPr lang="en-US" altLang="zh-TW" dirty="0" smtClean="0"/>
              <a:t>Level</a:t>
            </a:r>
            <a:endParaRPr lang="zh-TW" altLang="zh-TW" dirty="0" smtClean="0"/>
          </a:p>
          <a:p>
            <a:pPr lvl="1"/>
            <a:r>
              <a:rPr lang="en-US" altLang="zh-TW" dirty="0" smtClean="0"/>
              <a:t>Function</a:t>
            </a:r>
            <a:endParaRPr lang="zh-TW" altLang="zh-TW" dirty="0" smtClean="0"/>
          </a:p>
          <a:p>
            <a:pPr lvl="2"/>
            <a:r>
              <a:rPr lang="en-US" altLang="zh-TW" dirty="0" smtClean="0"/>
              <a:t>Transducer</a:t>
            </a:r>
            <a:endParaRPr lang="zh-TW" altLang="zh-TW" dirty="0" smtClean="0"/>
          </a:p>
          <a:p>
            <a:pPr lvl="2"/>
            <a:r>
              <a:rPr lang="en-US" altLang="zh-TW" dirty="0" smtClean="0"/>
              <a:t>Regulator</a:t>
            </a:r>
            <a:endParaRPr lang="zh-TW" altLang="zh-TW" dirty="0" smtClean="0"/>
          </a:p>
          <a:p>
            <a:pPr lvl="2"/>
            <a:r>
              <a:rPr lang="en-US" altLang="zh-TW" dirty="0" smtClean="0"/>
              <a:t>Activator</a:t>
            </a:r>
            <a:endParaRPr lang="zh-TW" altLang="zh-TW" dirty="0" smtClean="0"/>
          </a:p>
          <a:p>
            <a:pPr lvl="2"/>
            <a:r>
              <a:rPr lang="en-US" altLang="zh-TW" dirty="0" smtClean="0"/>
              <a:t>Inhibitor</a:t>
            </a:r>
            <a:endParaRPr lang="zh-TW" altLang="zh-TW" dirty="0" smtClean="0"/>
          </a:p>
          <a:p>
            <a:pPr lvl="2"/>
            <a:r>
              <a:rPr lang="en-US" altLang="zh-TW" dirty="0" smtClean="0"/>
              <a:t>Factor</a:t>
            </a:r>
            <a:endParaRPr lang="zh-TW" altLang="zh-TW" dirty="0" smtClean="0"/>
          </a:p>
          <a:p>
            <a:pPr lvl="2"/>
            <a:r>
              <a:rPr lang="en-US" altLang="zh-TW" dirty="0" smtClean="0"/>
              <a:t>Cofactor</a:t>
            </a:r>
            <a:endParaRPr lang="zh-TW" altLang="zh-TW" dirty="0" smtClean="0"/>
          </a:p>
          <a:p>
            <a:pPr lvl="2"/>
            <a:r>
              <a:rPr lang="en-US" altLang="zh-TW" dirty="0" smtClean="0"/>
              <a:t>Substrate</a:t>
            </a:r>
            <a:endParaRPr lang="zh-TW" altLang="zh-TW" dirty="0" smtClean="0"/>
          </a:p>
          <a:p>
            <a:pPr lvl="2"/>
            <a:r>
              <a:rPr lang="en-US" altLang="zh-TW" dirty="0" err="1" smtClean="0"/>
              <a:t>Ligand</a:t>
            </a:r>
            <a:endParaRPr lang="zh-TW" altLang="zh-TW" dirty="0" smtClean="0"/>
          </a:p>
          <a:p>
            <a:pPr lvl="1"/>
            <a:r>
              <a:rPr lang="en-US" altLang="zh-TW" dirty="0" smtClean="0"/>
              <a:t>Structure</a:t>
            </a:r>
            <a:endParaRPr lang="zh-TW" altLang="zh-TW" dirty="0" smtClean="0"/>
          </a:p>
          <a:p>
            <a:pPr lvl="2"/>
            <a:r>
              <a:rPr lang="en-US" altLang="zh-TW" dirty="0" smtClean="0"/>
              <a:t>Region</a:t>
            </a:r>
            <a:endParaRPr lang="zh-TW" altLang="zh-TW" dirty="0" smtClean="0"/>
          </a:p>
          <a:p>
            <a:pPr lvl="3"/>
            <a:r>
              <a:rPr lang="en-US" altLang="zh-TW" dirty="0" smtClean="0"/>
              <a:t>Coiled-coil</a:t>
            </a:r>
            <a:endParaRPr lang="zh-TW" altLang="zh-TW" dirty="0" smtClean="0"/>
          </a:p>
          <a:p>
            <a:pPr lvl="2"/>
            <a:r>
              <a:rPr lang="en-US" altLang="zh-TW" dirty="0" smtClean="0"/>
              <a:t>Motif</a:t>
            </a:r>
            <a:endParaRPr lang="zh-TW" altLang="zh-TW" dirty="0" smtClean="0"/>
          </a:p>
          <a:p>
            <a:pPr lvl="3"/>
            <a:r>
              <a:rPr lang="en-US" altLang="zh-TW" dirty="0" smtClean="0"/>
              <a:t>Coiled-coil</a:t>
            </a:r>
            <a:endParaRPr lang="zh-TW" altLang="zh-TW" dirty="0" smtClean="0"/>
          </a:p>
          <a:p>
            <a:pPr lvl="3"/>
            <a:r>
              <a:rPr lang="en-US" altLang="zh-TW" dirty="0" smtClean="0"/>
              <a:t>Zinc finger</a:t>
            </a:r>
            <a:endParaRPr lang="zh-TW" altLang="zh-TW" dirty="0" smtClean="0"/>
          </a:p>
          <a:p>
            <a:pPr lvl="2"/>
            <a:r>
              <a:rPr lang="en-US" altLang="zh-TW" dirty="0" smtClean="0">
                <a:solidFill>
                  <a:srgbClr val="FF0000"/>
                </a:solidFill>
              </a:rPr>
              <a:t>Domain</a:t>
            </a:r>
            <a:endParaRPr lang="zh-TW" altLang="zh-TW" dirty="0" smtClean="0">
              <a:solidFill>
                <a:srgbClr val="FF0000"/>
              </a:solidFill>
            </a:endParaRPr>
          </a:p>
          <a:p>
            <a:pPr lvl="3"/>
            <a:r>
              <a:rPr lang="en-US" altLang="zh-TW" dirty="0" smtClean="0">
                <a:solidFill>
                  <a:srgbClr val="FF0000"/>
                </a:solidFill>
              </a:rPr>
              <a:t>RING finger</a:t>
            </a:r>
            <a:endParaRPr lang="zh-TW" altLang="zh-TW" dirty="0" smtClean="0">
              <a:solidFill>
                <a:srgbClr val="FF0000"/>
              </a:solidFill>
            </a:endParaRPr>
          </a:p>
          <a:p>
            <a:pPr lvl="3"/>
            <a:r>
              <a:rPr lang="en-US" altLang="zh-TW" dirty="0" smtClean="0"/>
              <a:t>Zinc finger</a:t>
            </a:r>
            <a:endParaRPr lang="zh-TW" altLang="zh-TW" dirty="0" smtClean="0"/>
          </a:p>
          <a:p>
            <a:pPr lvl="3"/>
            <a:r>
              <a:rPr lang="en-US" altLang="zh-TW" dirty="0" smtClean="0"/>
              <a:t>Acidic domain</a:t>
            </a:r>
            <a:endParaRPr lang="zh-TW" altLang="zh-TW" dirty="0" smtClean="0"/>
          </a:p>
          <a:p>
            <a:pPr lvl="3"/>
            <a:r>
              <a:rPr lang="en-US" altLang="zh-TW" dirty="0" err="1" smtClean="0"/>
              <a:t>Glycine</a:t>
            </a:r>
            <a:r>
              <a:rPr lang="en-US" altLang="zh-TW" dirty="0" smtClean="0"/>
              <a:t>-rich domain</a:t>
            </a:r>
            <a:endParaRPr lang="zh-TW" altLang="zh-TW" dirty="0" smtClean="0"/>
          </a:p>
          <a:p>
            <a:pPr lvl="3"/>
            <a:r>
              <a:rPr lang="en-US" altLang="zh-TW" dirty="0" err="1" smtClean="0"/>
              <a:t>Proline</a:t>
            </a:r>
            <a:r>
              <a:rPr lang="en-US" altLang="zh-TW" dirty="0" smtClean="0"/>
              <a:t>-rich domain</a:t>
            </a:r>
            <a:endParaRPr lang="zh-TW" altLang="zh-TW" dirty="0" smtClean="0"/>
          </a:p>
          <a:p>
            <a:pPr lvl="2"/>
            <a:r>
              <a:rPr lang="en-US" altLang="zh-TW" dirty="0" smtClean="0">
                <a:solidFill>
                  <a:srgbClr val="FF0000"/>
                </a:solidFill>
              </a:rPr>
              <a:t>Amino acid</a:t>
            </a:r>
            <a:endParaRPr lang="zh-TW" altLang="zh-TW" dirty="0" smtClean="0">
              <a:solidFill>
                <a:srgbClr val="FF0000"/>
              </a:solidFill>
            </a:endParaRPr>
          </a:p>
          <a:p>
            <a:pPr lvl="3"/>
            <a:r>
              <a:rPr lang="en-US" altLang="zh-TW" dirty="0" smtClean="0"/>
              <a:t>List of 20 amino acids</a:t>
            </a:r>
            <a:endParaRPr lang="zh-TW" altLang="zh-TW" dirty="0" smtClean="0"/>
          </a:p>
          <a:p>
            <a:pPr>
              <a:buNone/>
            </a:pPr>
            <a:endParaRPr lang="zh-TW" altLang="en-US" dirty="0"/>
          </a:p>
        </p:txBody>
      </p:sp>
      <p:sp>
        <p:nvSpPr>
          <p:cNvPr id="6" name="矩形 5"/>
          <p:cNvSpPr/>
          <p:nvPr/>
        </p:nvSpPr>
        <p:spPr>
          <a:xfrm>
            <a:off x="575187" y="4129548"/>
            <a:ext cx="3731342" cy="2094271"/>
          </a:xfrm>
          <a:prstGeom prst="rect">
            <a:avLst/>
          </a:prstGeom>
          <a:no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p:nvSpPr>
        <p:spPr bwMode="auto">
          <a:xfrm>
            <a:off x="6708540" y="2391508"/>
            <a:ext cx="2048608" cy="646331"/>
          </a:xfrm>
          <a:prstGeom prst="rect">
            <a:avLst/>
          </a:prstGeom>
          <a:solidFill>
            <a:srgbClr val="FFC000"/>
          </a:solidFill>
          <a:ln w="9525">
            <a:noFill/>
            <a:miter lim="800000"/>
            <a:headEnd/>
            <a:tailEnd/>
          </a:ln>
        </p:spPr>
        <p:txBody>
          <a:bodyPr wrap="square" rtlCol="0">
            <a:spAutoFit/>
          </a:bodyPr>
          <a:lstStyle/>
          <a:p>
            <a:r>
              <a:rPr lang="en-US" altLang="zh-TW" dirty="0" smtClean="0">
                <a:latin typeface="+mn-lt"/>
              </a:rPr>
              <a:t>Consider them as </a:t>
            </a:r>
          </a:p>
          <a:p>
            <a:r>
              <a:rPr lang="en-US" altLang="zh-TW" dirty="0" smtClean="0">
                <a:latin typeface="+mn-lt"/>
              </a:rPr>
              <a:t>friends in </a:t>
            </a:r>
            <a:r>
              <a:rPr lang="en-US" altLang="zh-TW" dirty="0" err="1" smtClean="0">
                <a:latin typeface="+mn-lt"/>
              </a:rPr>
              <a:t>Facebook</a:t>
            </a:r>
            <a:endParaRPr lang="zh-TW" altLang="en-US" dirty="0" smtClean="0">
              <a:latin typeface="+mn-lt"/>
            </a:endParaRPr>
          </a:p>
        </p:txBody>
      </p:sp>
      <p:sp>
        <p:nvSpPr>
          <p:cNvPr id="9" name="日期版面配置區 8"/>
          <p:cNvSpPr>
            <a:spLocks noGrp="1"/>
          </p:cNvSpPr>
          <p:nvPr>
            <p:ph type="dt" sz="half" idx="10"/>
          </p:nvPr>
        </p:nvSpPr>
        <p:spPr/>
        <p:txBody>
          <a:bodyPr/>
          <a:lstStyle/>
          <a:p>
            <a:fld id="{5D3A30D7-E289-42C2-B979-187E265A5D34}" type="datetime1">
              <a:rPr lang="zh-TW" altLang="en-US" smtClean="0"/>
              <a:pPr/>
              <a:t>2014/7/10</a:t>
            </a:fld>
            <a:endParaRPr lang="zh-TW" altLang="en-US"/>
          </a:p>
        </p:txBody>
      </p:sp>
      <p:sp>
        <p:nvSpPr>
          <p:cNvPr id="10" name="投影片編號版面配置區 9"/>
          <p:cNvSpPr>
            <a:spLocks noGrp="1"/>
          </p:cNvSpPr>
          <p:nvPr>
            <p:ph type="sldNum" sz="quarter" idx="4"/>
          </p:nvPr>
        </p:nvSpPr>
        <p:spPr/>
        <p:txBody>
          <a:bodyPr/>
          <a:lstStyle/>
          <a:p>
            <a:fld id="{33C2E20B-6387-4BED-9F94-88517561D482}" type="slidenum">
              <a:rPr lang="zh-TW" altLang="en-US" smtClean="0"/>
              <a:pPr/>
              <a:t>26</a:t>
            </a:fld>
            <a:r>
              <a:rPr lang="en-US" altLang="zh-TW" smtClean="0"/>
              <a:t>/42</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txEl>
                                              <p:pRg st="13" end="1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txEl>
                                              <p:pRg st="14" end="14"/>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txEl>
                                              <p:pRg st="15" end="15"/>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
                                            <p:txEl>
                                              <p:pRg st="16" end="16"/>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
                                            <p:txEl>
                                              <p:pRg st="17" end="17"/>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
                                            <p:txEl>
                                              <p:pRg st="18" end="18"/>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
                                            <p:txEl>
                                              <p:pRg st="19" end="19"/>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
                                            <p:txEl>
                                              <p:pRg st="20" end="20"/>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
                                            <p:txEl>
                                              <p:pRg st="21" end="21"/>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
                                            <p:txEl>
                                              <p:pRg st="22" end="22"/>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
                                            <p:txEl>
                                              <p:pRg st="23" end="23"/>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
                                            <p:txEl>
                                              <p:pRg st="24" end="24"/>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
                                            <p:txEl>
                                              <p:pRg st="25" end="2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
                                            <p:txEl>
                                              <p:pRg st="1" end="1"/>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
                                            <p:txEl>
                                              <p:pRg st="2" end="2"/>
                                            </p:tx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198398"/>
            <a:ext cx="8229600" cy="1143000"/>
          </a:xfrm>
        </p:spPr>
        <p:txBody>
          <a:bodyPr/>
          <a:lstStyle/>
          <a:p>
            <a:r>
              <a:rPr lang="en-US" altLang="zh-TW" dirty="0" smtClean="0"/>
              <a:t>Incorporating common sense </a:t>
            </a:r>
            <a:endParaRPr lang="zh-TW" altLang="en-US" dirty="0"/>
          </a:p>
        </p:txBody>
      </p:sp>
      <p:sp>
        <p:nvSpPr>
          <p:cNvPr id="3" name="內容版面配置區 2"/>
          <p:cNvSpPr>
            <a:spLocks noGrp="1"/>
          </p:cNvSpPr>
          <p:nvPr>
            <p:ph idx="1"/>
          </p:nvPr>
        </p:nvSpPr>
        <p:spPr>
          <a:xfrm>
            <a:off x="412789" y="1530175"/>
            <a:ext cx="8229600" cy="4824536"/>
          </a:xfrm>
        </p:spPr>
        <p:txBody>
          <a:bodyPr>
            <a:noAutofit/>
          </a:bodyPr>
          <a:lstStyle/>
          <a:p>
            <a:r>
              <a:rPr lang="en-US" altLang="zh-TW" dirty="0" smtClean="0"/>
              <a:t>Common senses are not always shown in text. </a:t>
            </a:r>
          </a:p>
          <a:p>
            <a:pPr lvl="1"/>
            <a:r>
              <a:rPr lang="en-US" altLang="zh-TW" dirty="0" smtClean="0"/>
              <a:t>The (</a:t>
            </a:r>
            <a:r>
              <a:rPr lang="en-US" altLang="zh-TW" dirty="0" smtClean="0">
                <a:solidFill>
                  <a:srgbClr val="0000FF"/>
                </a:solidFill>
              </a:rPr>
              <a:t>expression</a:t>
            </a:r>
            <a:r>
              <a:rPr lang="en-US" altLang="zh-TW" dirty="0" smtClean="0"/>
              <a:t>) level of protein in serum </a:t>
            </a:r>
          </a:p>
          <a:p>
            <a:pPr lvl="1"/>
            <a:r>
              <a:rPr lang="zh-TW" altLang="en-US" dirty="0" smtClean="0">
                <a:latin typeface="標楷體" pitchFamily="65" charset="-120"/>
                <a:ea typeface="標楷體" pitchFamily="65" charset="-120"/>
              </a:rPr>
              <a:t>台北市</a:t>
            </a:r>
            <a:r>
              <a:rPr lang="en-US" altLang="zh-TW" dirty="0" smtClean="0">
                <a:latin typeface="標楷體" pitchFamily="65" charset="-120"/>
                <a:ea typeface="標楷體" pitchFamily="65" charset="-120"/>
              </a:rPr>
              <a:t>(</a:t>
            </a:r>
            <a:r>
              <a:rPr lang="zh-TW" altLang="en-US" dirty="0" smtClean="0">
                <a:solidFill>
                  <a:srgbClr val="0000FF"/>
                </a:solidFill>
                <a:latin typeface="標楷體" pitchFamily="65" charset="-120"/>
                <a:ea typeface="標楷體" pitchFamily="65" charset="-120"/>
              </a:rPr>
              <a:t>中心的</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忠孝東路四段</a:t>
            </a:r>
            <a:r>
              <a:rPr lang="en-US" altLang="zh-TW" dirty="0" smtClean="0">
                <a:latin typeface="標楷體" pitchFamily="65" charset="-120"/>
                <a:ea typeface="標楷體" pitchFamily="65" charset="-120"/>
              </a:rPr>
              <a:t>(</a:t>
            </a:r>
            <a:r>
              <a:rPr lang="zh-TW" altLang="en-US" dirty="0" smtClean="0">
                <a:solidFill>
                  <a:srgbClr val="0000FF"/>
                </a:solidFill>
                <a:latin typeface="標楷體" pitchFamily="65" charset="-120"/>
                <a:ea typeface="標楷體" pitchFamily="65" charset="-120"/>
              </a:rPr>
              <a:t>上面的</a:t>
            </a:r>
            <a:r>
              <a:rPr lang="en-US" altLang="zh-TW" dirty="0" smtClean="0">
                <a:latin typeface="標楷體" pitchFamily="65" charset="-120"/>
                <a:ea typeface="標楷體" pitchFamily="65" charset="-120"/>
              </a:rPr>
              <a:t>)12</a:t>
            </a:r>
            <a:r>
              <a:rPr lang="zh-TW" altLang="en-US" dirty="0" smtClean="0">
                <a:latin typeface="標楷體" pitchFamily="65" charset="-120"/>
                <a:ea typeface="標楷體" pitchFamily="65" charset="-120"/>
              </a:rPr>
              <a:t>號</a:t>
            </a:r>
            <a:endParaRPr lang="en-US" altLang="zh-TW" dirty="0" smtClean="0">
              <a:latin typeface="標楷體" pitchFamily="65" charset="-120"/>
              <a:ea typeface="標楷體" pitchFamily="65" charset="-120"/>
            </a:endParaRPr>
          </a:p>
          <a:p>
            <a:pPr lvl="1"/>
            <a:r>
              <a:rPr lang="en-US" altLang="zh-TW" dirty="0" smtClean="0"/>
              <a:t>It is hard to anticipate </a:t>
            </a:r>
            <a:r>
              <a:rPr lang="en-US" altLang="zh-TW" dirty="0" smtClean="0">
                <a:solidFill>
                  <a:srgbClr val="FF0000"/>
                </a:solidFill>
              </a:rPr>
              <a:t>when and where</a:t>
            </a:r>
            <a:r>
              <a:rPr lang="en-US" altLang="zh-TW" dirty="0" smtClean="0"/>
              <a:t> the writer will </a:t>
            </a:r>
            <a:r>
              <a:rPr lang="en-US" altLang="zh-TW" dirty="0" smtClean="0">
                <a:solidFill>
                  <a:srgbClr val="FF0000"/>
                </a:solidFill>
              </a:rPr>
              <a:t>insert</a:t>
            </a:r>
            <a:r>
              <a:rPr lang="en-US" altLang="zh-TW" dirty="0" smtClean="0"/>
              <a:t> common sense words or phrases.</a:t>
            </a:r>
          </a:p>
          <a:p>
            <a:pPr lvl="1"/>
            <a:r>
              <a:rPr lang="en-US" altLang="zh-TW" dirty="0" smtClean="0"/>
              <a:t>However, when they do appear, they are usually coherent with the surrounding text, which can be verified through </a:t>
            </a:r>
            <a:r>
              <a:rPr lang="en-US" altLang="zh-TW" dirty="0" smtClean="0">
                <a:solidFill>
                  <a:srgbClr val="FF0000"/>
                </a:solidFill>
              </a:rPr>
              <a:t>bi-gram</a:t>
            </a:r>
            <a:r>
              <a:rPr lang="en-US" altLang="zh-TW" dirty="0" smtClean="0"/>
              <a:t> statistics.</a:t>
            </a:r>
          </a:p>
        </p:txBody>
      </p:sp>
      <p:sp>
        <p:nvSpPr>
          <p:cNvPr id="6" name="日期版面配置區 5"/>
          <p:cNvSpPr>
            <a:spLocks noGrp="1"/>
          </p:cNvSpPr>
          <p:nvPr>
            <p:ph type="dt" sz="half" idx="2"/>
          </p:nvPr>
        </p:nvSpPr>
        <p:spPr/>
        <p:txBody>
          <a:bodyPr/>
          <a:lstStyle/>
          <a:p>
            <a:fld id="{93CE3883-701F-4462-97FB-ECFE9ACA53A3}" type="datetime1">
              <a:rPr lang="zh-TW" altLang="en-US" smtClean="0"/>
              <a:pPr/>
              <a:t>2014/7/10</a:t>
            </a:fld>
            <a:endParaRPr lang="zh-TW" altLang="en-US"/>
          </a:p>
        </p:txBody>
      </p:sp>
      <p:sp>
        <p:nvSpPr>
          <p:cNvPr id="7" name="投影片編號版面配置區 6"/>
          <p:cNvSpPr>
            <a:spLocks noGrp="1"/>
          </p:cNvSpPr>
          <p:nvPr>
            <p:ph type="sldNum" sz="quarter" idx="4"/>
          </p:nvPr>
        </p:nvSpPr>
        <p:spPr/>
        <p:txBody>
          <a:bodyPr/>
          <a:lstStyle/>
          <a:p>
            <a:fld id="{33C2E20B-6387-4BED-9F94-88517561D482}" type="slidenum">
              <a:rPr lang="zh-TW" altLang="en-US" smtClean="0"/>
              <a:pPr/>
              <a:t>27</a:t>
            </a:fld>
            <a:r>
              <a:rPr lang="en-US" altLang="zh-TW" smtClean="0"/>
              <a:t>/42</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258780"/>
            <a:ext cx="8229600" cy="1143000"/>
          </a:xfrm>
        </p:spPr>
        <p:txBody>
          <a:bodyPr/>
          <a:lstStyle/>
          <a:p>
            <a:r>
              <a:rPr lang="en-US" altLang="zh-TW" dirty="0" smtClean="0"/>
              <a:t>Incorporating common sense </a:t>
            </a:r>
            <a:endParaRPr lang="zh-TW" altLang="en-US" dirty="0"/>
          </a:p>
        </p:txBody>
      </p:sp>
      <p:sp>
        <p:nvSpPr>
          <p:cNvPr id="3" name="內容版面配置區 2"/>
          <p:cNvSpPr>
            <a:spLocks noGrp="1"/>
          </p:cNvSpPr>
          <p:nvPr>
            <p:ph idx="1"/>
          </p:nvPr>
        </p:nvSpPr>
        <p:spPr>
          <a:xfrm>
            <a:off x="395536" y="1556044"/>
            <a:ext cx="8229600" cy="4824536"/>
          </a:xfrm>
        </p:spPr>
        <p:txBody>
          <a:bodyPr>
            <a:noAutofit/>
          </a:bodyPr>
          <a:lstStyle/>
          <a:p>
            <a:r>
              <a:rPr lang="en-US" altLang="zh-TW" dirty="0" smtClean="0"/>
              <a:t>It is easier to find support for the insertion of common sense words and phrases later (but not earlier, say, at the stage of rule composition). </a:t>
            </a:r>
          </a:p>
          <a:p>
            <a:r>
              <a:rPr lang="en-US" altLang="zh-TW" dirty="0" smtClean="0">
                <a:solidFill>
                  <a:srgbClr val="FF0000"/>
                </a:solidFill>
              </a:rPr>
              <a:t>Principle-Based Approach is suitable for dealing with common sense words and phrases. </a:t>
            </a:r>
          </a:p>
          <a:p>
            <a:pPr lvl="1"/>
            <a:endParaRPr lang="zh-TW" altLang="en-US" dirty="0"/>
          </a:p>
        </p:txBody>
      </p:sp>
      <p:sp>
        <p:nvSpPr>
          <p:cNvPr id="6" name="日期版面配置區 5"/>
          <p:cNvSpPr>
            <a:spLocks noGrp="1"/>
          </p:cNvSpPr>
          <p:nvPr>
            <p:ph type="dt" sz="half" idx="2"/>
          </p:nvPr>
        </p:nvSpPr>
        <p:spPr/>
        <p:txBody>
          <a:bodyPr/>
          <a:lstStyle/>
          <a:p>
            <a:fld id="{33F678D5-AE59-4BF7-8802-35F398A34DB6}" type="datetime1">
              <a:rPr lang="zh-TW" altLang="en-US" smtClean="0"/>
              <a:pPr/>
              <a:t>2014/7/10</a:t>
            </a:fld>
            <a:endParaRPr lang="zh-TW" altLang="en-US"/>
          </a:p>
        </p:txBody>
      </p:sp>
      <p:sp>
        <p:nvSpPr>
          <p:cNvPr id="7" name="投影片編號版面配置區 6"/>
          <p:cNvSpPr>
            <a:spLocks noGrp="1"/>
          </p:cNvSpPr>
          <p:nvPr>
            <p:ph type="sldNum" sz="quarter" idx="4"/>
          </p:nvPr>
        </p:nvSpPr>
        <p:spPr/>
        <p:txBody>
          <a:bodyPr/>
          <a:lstStyle/>
          <a:p>
            <a:fld id="{33C2E20B-6387-4BED-9F94-88517561D482}" type="slidenum">
              <a:rPr lang="zh-TW" altLang="en-US" smtClean="0"/>
              <a:pPr/>
              <a:t>28</a:t>
            </a:fld>
            <a:r>
              <a:rPr lang="en-US" altLang="zh-TW" smtClean="0"/>
              <a:t>/42</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30"/>
          <p:cNvGrpSpPr/>
          <p:nvPr/>
        </p:nvGrpSpPr>
        <p:grpSpPr>
          <a:xfrm>
            <a:off x="2776302" y="1390538"/>
            <a:ext cx="3096345" cy="1718850"/>
            <a:chOff x="251519" y="1494126"/>
            <a:chExt cx="3096345" cy="1718850"/>
          </a:xfrm>
        </p:grpSpPr>
        <p:sp>
          <p:nvSpPr>
            <p:cNvPr id="4" name="圓角矩形 3"/>
            <p:cNvSpPr/>
            <p:nvPr/>
          </p:nvSpPr>
          <p:spPr>
            <a:xfrm>
              <a:off x="251519" y="1494126"/>
              <a:ext cx="3096345" cy="171885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pic>
          <p:nvPicPr>
            <p:cNvPr id="32"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3896"/>
            <a:stretch/>
          </p:blipFill>
          <p:spPr bwMode="auto">
            <a:xfrm>
              <a:off x="389186" y="1596306"/>
              <a:ext cx="2851181" cy="15413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3" name="群組 32"/>
          <p:cNvGrpSpPr/>
          <p:nvPr/>
        </p:nvGrpSpPr>
        <p:grpSpPr>
          <a:xfrm>
            <a:off x="2830931" y="3641836"/>
            <a:ext cx="3096345" cy="1684771"/>
            <a:chOff x="590150" y="3443503"/>
            <a:chExt cx="3096345" cy="1684771"/>
          </a:xfrm>
        </p:grpSpPr>
        <p:sp>
          <p:nvSpPr>
            <p:cNvPr id="35" name="圓角矩形 34"/>
            <p:cNvSpPr/>
            <p:nvPr/>
          </p:nvSpPr>
          <p:spPr>
            <a:xfrm>
              <a:off x="590150" y="3443503"/>
              <a:ext cx="3096345" cy="168477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pic>
          <p:nvPicPr>
            <p:cNvPr id="37" name="圖片 36"/>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91128" y="3501008"/>
              <a:ext cx="2835143" cy="1584176"/>
            </a:xfrm>
            <a:prstGeom prst="rect">
              <a:avLst/>
            </a:prstGeom>
            <a:noFill/>
          </p:spPr>
        </p:pic>
      </p:grpSp>
      <p:grpSp>
        <p:nvGrpSpPr>
          <p:cNvPr id="5" name="群組 41"/>
          <p:cNvGrpSpPr/>
          <p:nvPr/>
        </p:nvGrpSpPr>
        <p:grpSpPr>
          <a:xfrm>
            <a:off x="6850129" y="2508029"/>
            <a:ext cx="1688860" cy="1446570"/>
            <a:chOff x="6383819" y="1340768"/>
            <a:chExt cx="1688860" cy="1446570"/>
          </a:xfrm>
        </p:grpSpPr>
        <p:pic>
          <p:nvPicPr>
            <p:cNvPr id="43" name="Picture 3" descr="C:\Users\temping\Desktop\Groups-Meeting-Light-icon.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660232" y="1340768"/>
              <a:ext cx="1128066" cy="1128066"/>
            </a:xfrm>
            <a:prstGeom prst="rect">
              <a:avLst/>
            </a:prstGeom>
            <a:noFill/>
            <a:extLst>
              <a:ext uri="{909E8E84-426E-40DD-AFC4-6F175D3DCCD1}">
                <a14:hiddenFill xmlns:a14="http://schemas.microsoft.com/office/drawing/2010/main" xmlns="">
                  <a:solidFill>
                    <a:srgbClr val="FFFFFF"/>
                  </a:solidFill>
                </a14:hiddenFill>
              </a:ext>
            </a:extLst>
          </p:spPr>
        </p:pic>
        <p:sp>
          <p:nvSpPr>
            <p:cNvPr id="44" name="文字方塊 43"/>
            <p:cNvSpPr txBox="1"/>
            <p:nvPr/>
          </p:nvSpPr>
          <p:spPr>
            <a:xfrm>
              <a:off x="6383819" y="2418006"/>
              <a:ext cx="1688860" cy="369332"/>
            </a:xfrm>
            <a:prstGeom prst="rect">
              <a:avLst/>
            </a:prstGeom>
            <a:noFill/>
          </p:spPr>
          <p:txBody>
            <a:bodyPr wrap="none" rtlCol="0">
              <a:spAutoFit/>
            </a:bodyPr>
            <a:lstStyle/>
            <a:p>
              <a:r>
                <a:rPr lang="en-US" altLang="zh-TW" dirty="0" smtClean="0">
                  <a:latin typeface="+mn-lt"/>
                </a:rPr>
                <a:t>Semantic Group</a:t>
              </a:r>
              <a:endParaRPr lang="zh-TW" altLang="en-US" dirty="0">
                <a:latin typeface="+mn-lt"/>
              </a:endParaRPr>
            </a:p>
          </p:txBody>
        </p:sp>
      </p:grpSp>
      <p:sp>
        <p:nvSpPr>
          <p:cNvPr id="38" name="向右箭號 37"/>
          <p:cNvSpPr/>
          <p:nvPr/>
        </p:nvSpPr>
        <p:spPr>
          <a:xfrm rot="5400000">
            <a:off x="4171525" y="979772"/>
            <a:ext cx="422627" cy="648072"/>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46" name="向右箭號 45"/>
          <p:cNvSpPr/>
          <p:nvPr/>
        </p:nvSpPr>
        <p:spPr>
          <a:xfrm rot="5400000">
            <a:off x="4126336" y="3209792"/>
            <a:ext cx="396276" cy="648072"/>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50" name="文字方塊 49"/>
          <p:cNvSpPr txBox="1"/>
          <p:nvPr/>
        </p:nvSpPr>
        <p:spPr>
          <a:xfrm>
            <a:off x="3240988" y="3031007"/>
            <a:ext cx="2171044" cy="369332"/>
          </a:xfrm>
          <a:prstGeom prst="rect">
            <a:avLst/>
          </a:prstGeom>
          <a:noFill/>
        </p:spPr>
        <p:txBody>
          <a:bodyPr wrap="none" rtlCol="0">
            <a:spAutoFit/>
          </a:bodyPr>
          <a:lstStyle/>
          <a:p>
            <a:r>
              <a:rPr lang="en-US" altLang="zh-TW" dirty="0" smtClean="0">
                <a:latin typeface="+mn-lt"/>
              </a:rPr>
              <a:t>Pattern Identification</a:t>
            </a:r>
            <a:endParaRPr lang="zh-TW" altLang="en-US" dirty="0">
              <a:latin typeface="+mn-lt"/>
            </a:endParaRPr>
          </a:p>
        </p:txBody>
      </p:sp>
      <p:sp>
        <p:nvSpPr>
          <p:cNvPr id="45" name="流程圖: 磁碟 44"/>
          <p:cNvSpPr/>
          <p:nvPr/>
        </p:nvSpPr>
        <p:spPr>
          <a:xfrm>
            <a:off x="3295434" y="238410"/>
            <a:ext cx="2174810" cy="858121"/>
          </a:xfrm>
          <a:prstGeom prst="flowChartMagneticDisk">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grpSp>
        <p:nvGrpSpPr>
          <p:cNvPr id="6" name="群組 52"/>
          <p:cNvGrpSpPr/>
          <p:nvPr/>
        </p:nvGrpSpPr>
        <p:grpSpPr>
          <a:xfrm>
            <a:off x="412954" y="2386103"/>
            <a:ext cx="1360822" cy="1575956"/>
            <a:chOff x="899592" y="3203056"/>
            <a:chExt cx="1360822" cy="1575956"/>
          </a:xfrm>
        </p:grpSpPr>
        <p:sp>
          <p:nvSpPr>
            <p:cNvPr id="54" name="文字方塊 53"/>
            <p:cNvSpPr txBox="1"/>
            <p:nvPr/>
          </p:nvSpPr>
          <p:spPr>
            <a:xfrm>
              <a:off x="899592" y="4409680"/>
              <a:ext cx="1360822" cy="369332"/>
            </a:xfrm>
            <a:prstGeom prst="rect">
              <a:avLst/>
            </a:prstGeom>
            <a:noFill/>
          </p:spPr>
          <p:txBody>
            <a:bodyPr wrap="none" rtlCol="0">
              <a:spAutoFit/>
            </a:bodyPr>
            <a:lstStyle/>
            <a:p>
              <a:r>
                <a:rPr lang="en-US" altLang="zh-TW" dirty="0">
                  <a:latin typeface="+mn-lt"/>
                </a:rPr>
                <a:t>Programmer</a:t>
              </a:r>
              <a:endParaRPr lang="zh-TW" altLang="en-US" dirty="0">
                <a:latin typeface="+mn-lt"/>
              </a:endParaRPr>
            </a:p>
          </p:txBody>
        </p:sp>
        <p:pic>
          <p:nvPicPr>
            <p:cNvPr id="55" name="Picture 5" descr="C:\Users\temping\Desktop\community-users-icon.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71600" y="3203056"/>
              <a:ext cx="1219200" cy="1219200"/>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60" name="Picture 8" descr="C:\Users\temping\Desktop\MS-DOS-Batch-File-icon.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838190" y="-9966"/>
            <a:ext cx="918072" cy="918072"/>
          </a:xfrm>
          <a:prstGeom prst="rect">
            <a:avLst/>
          </a:prstGeom>
          <a:noFill/>
          <a:extLst>
            <a:ext uri="{909E8E84-426E-40DD-AFC4-6F175D3DCCD1}">
              <a14:hiddenFill xmlns:a14="http://schemas.microsoft.com/office/drawing/2010/main" xmlns="">
                <a:solidFill>
                  <a:srgbClr val="FFFFFF"/>
                </a:solidFill>
              </a14:hiddenFill>
            </a:ext>
          </a:extLst>
        </p:spPr>
      </p:pic>
      <p:sp>
        <p:nvSpPr>
          <p:cNvPr id="61" name="文字方塊 60"/>
          <p:cNvSpPr txBox="1"/>
          <p:nvPr/>
        </p:nvSpPr>
        <p:spPr>
          <a:xfrm>
            <a:off x="3511458" y="741168"/>
            <a:ext cx="1853136" cy="369332"/>
          </a:xfrm>
          <a:prstGeom prst="rect">
            <a:avLst/>
          </a:prstGeom>
          <a:noFill/>
        </p:spPr>
        <p:txBody>
          <a:bodyPr wrap="none" rtlCol="0">
            <a:spAutoFit/>
          </a:bodyPr>
          <a:lstStyle/>
          <a:p>
            <a:r>
              <a:rPr lang="en-US" altLang="zh-TW" dirty="0" smtClean="0">
                <a:latin typeface="+mn-lt"/>
              </a:rPr>
              <a:t>positive examples</a:t>
            </a:r>
            <a:endParaRPr lang="zh-TW" altLang="en-US" dirty="0">
              <a:latin typeface="+mn-lt"/>
            </a:endParaRPr>
          </a:p>
        </p:txBody>
      </p:sp>
      <p:sp>
        <p:nvSpPr>
          <p:cNvPr id="64" name="流程圖: 磁碟 63"/>
          <p:cNvSpPr/>
          <p:nvPr/>
        </p:nvSpPr>
        <p:spPr>
          <a:xfrm>
            <a:off x="3199761" y="5855035"/>
            <a:ext cx="2174810" cy="888656"/>
          </a:xfrm>
          <a:prstGeom prst="flowChartMagneticDisk">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63" name="向右箭號 62"/>
          <p:cNvSpPr/>
          <p:nvPr/>
        </p:nvSpPr>
        <p:spPr>
          <a:xfrm rot="5400000">
            <a:off x="4123586" y="5429931"/>
            <a:ext cx="314565" cy="648072"/>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65" name="文字方塊 64"/>
          <p:cNvSpPr txBox="1"/>
          <p:nvPr/>
        </p:nvSpPr>
        <p:spPr>
          <a:xfrm>
            <a:off x="3094492" y="5297022"/>
            <a:ext cx="2479205" cy="369332"/>
          </a:xfrm>
          <a:prstGeom prst="rect">
            <a:avLst/>
          </a:prstGeom>
          <a:noFill/>
        </p:spPr>
        <p:txBody>
          <a:bodyPr wrap="none" rtlCol="0">
            <a:spAutoFit/>
          </a:bodyPr>
          <a:lstStyle/>
          <a:p>
            <a:r>
              <a:rPr lang="en-US" altLang="zh-TW" dirty="0" smtClean="0">
                <a:latin typeface="+mn-lt"/>
              </a:rPr>
              <a:t>Knowledge Construction</a:t>
            </a:r>
            <a:endParaRPr lang="zh-TW" altLang="en-US" dirty="0">
              <a:latin typeface="+mn-lt"/>
            </a:endParaRPr>
          </a:p>
        </p:txBody>
      </p:sp>
      <p:grpSp>
        <p:nvGrpSpPr>
          <p:cNvPr id="7" name="群組 65"/>
          <p:cNvGrpSpPr/>
          <p:nvPr/>
        </p:nvGrpSpPr>
        <p:grpSpPr>
          <a:xfrm>
            <a:off x="4308731" y="6152592"/>
            <a:ext cx="925253" cy="563967"/>
            <a:chOff x="4304444" y="4402960"/>
            <a:chExt cx="1453927" cy="886208"/>
          </a:xfrm>
        </p:grpSpPr>
        <p:grpSp>
          <p:nvGrpSpPr>
            <p:cNvPr id="8" name="群組 66"/>
            <p:cNvGrpSpPr/>
            <p:nvPr/>
          </p:nvGrpSpPr>
          <p:grpSpPr>
            <a:xfrm>
              <a:off x="4646617" y="4402960"/>
              <a:ext cx="844837" cy="641288"/>
              <a:chOff x="8427789" y="4761965"/>
              <a:chExt cx="844837" cy="641288"/>
            </a:xfrm>
          </p:grpSpPr>
          <p:sp>
            <p:nvSpPr>
              <p:cNvPr id="69" name="Oval 39"/>
              <p:cNvSpPr>
                <a:spLocks noChangeArrowheads="1"/>
              </p:cNvSpPr>
              <p:nvPr/>
            </p:nvSpPr>
            <p:spPr bwMode="auto">
              <a:xfrm>
                <a:off x="8572066" y="4953575"/>
                <a:ext cx="62470" cy="5251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TW" altLang="en-US">
                  <a:latin typeface="+mn-lt"/>
                </a:endParaRPr>
              </a:p>
            </p:txBody>
          </p:sp>
          <p:sp>
            <p:nvSpPr>
              <p:cNvPr id="70" name="Oval 40"/>
              <p:cNvSpPr>
                <a:spLocks noChangeArrowheads="1"/>
              </p:cNvSpPr>
              <p:nvPr/>
            </p:nvSpPr>
            <p:spPr bwMode="auto">
              <a:xfrm>
                <a:off x="8613713" y="5142347"/>
                <a:ext cx="60983" cy="5251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TW" altLang="en-US">
                  <a:latin typeface="+mn-lt"/>
                </a:endParaRPr>
              </a:p>
            </p:txBody>
          </p:sp>
          <p:sp>
            <p:nvSpPr>
              <p:cNvPr id="71" name="Line 41"/>
              <p:cNvSpPr>
                <a:spLocks noChangeShapeType="1"/>
              </p:cNvSpPr>
              <p:nvPr/>
            </p:nvSpPr>
            <p:spPr bwMode="auto">
              <a:xfrm>
                <a:off x="8613713" y="5006090"/>
                <a:ext cx="40159" cy="510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TW" altLang="en-US">
                  <a:latin typeface="+mn-lt"/>
                </a:endParaRPr>
              </a:p>
            </p:txBody>
          </p:sp>
          <p:sp>
            <p:nvSpPr>
              <p:cNvPr id="72" name="Line 42"/>
              <p:cNvSpPr>
                <a:spLocks noChangeShapeType="1"/>
              </p:cNvSpPr>
              <p:nvPr/>
            </p:nvSpPr>
            <p:spPr bwMode="auto">
              <a:xfrm flipH="1">
                <a:off x="8551243" y="5006090"/>
                <a:ext cx="41647" cy="510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TW" altLang="en-US">
                  <a:latin typeface="+mn-lt"/>
                </a:endParaRPr>
              </a:p>
            </p:txBody>
          </p:sp>
          <p:sp>
            <p:nvSpPr>
              <p:cNvPr id="73" name="Line 43"/>
              <p:cNvSpPr>
                <a:spLocks noChangeShapeType="1"/>
              </p:cNvSpPr>
              <p:nvPr/>
            </p:nvSpPr>
            <p:spPr bwMode="auto">
              <a:xfrm flipH="1">
                <a:off x="8469436" y="5091251"/>
                <a:ext cx="62470" cy="6812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TW" altLang="en-US">
                  <a:latin typeface="+mn-lt"/>
                </a:endParaRPr>
              </a:p>
            </p:txBody>
          </p:sp>
          <p:sp>
            <p:nvSpPr>
              <p:cNvPr id="74" name="Line 44"/>
              <p:cNvSpPr>
                <a:spLocks noChangeShapeType="1"/>
              </p:cNvSpPr>
              <p:nvPr/>
            </p:nvSpPr>
            <p:spPr bwMode="auto">
              <a:xfrm>
                <a:off x="8531906" y="5091251"/>
                <a:ext cx="40159" cy="6812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TW" altLang="en-US">
                  <a:latin typeface="+mn-lt"/>
                </a:endParaRPr>
              </a:p>
            </p:txBody>
          </p:sp>
          <p:sp>
            <p:nvSpPr>
              <p:cNvPr id="75" name="Line 45"/>
              <p:cNvSpPr>
                <a:spLocks noChangeShapeType="1"/>
              </p:cNvSpPr>
              <p:nvPr/>
            </p:nvSpPr>
            <p:spPr bwMode="auto">
              <a:xfrm flipH="1">
                <a:off x="8653872" y="5091251"/>
                <a:ext cx="20823" cy="510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TW" altLang="en-US">
                  <a:latin typeface="+mn-lt"/>
                </a:endParaRPr>
              </a:p>
            </p:txBody>
          </p:sp>
          <p:sp>
            <p:nvSpPr>
              <p:cNvPr id="76" name="Line 46"/>
              <p:cNvSpPr>
                <a:spLocks noChangeShapeType="1"/>
              </p:cNvSpPr>
              <p:nvPr/>
            </p:nvSpPr>
            <p:spPr bwMode="auto">
              <a:xfrm>
                <a:off x="8674696" y="5091251"/>
                <a:ext cx="84781" cy="6812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TW" altLang="en-US">
                  <a:latin typeface="+mn-lt"/>
                </a:endParaRPr>
              </a:p>
            </p:txBody>
          </p:sp>
          <p:sp>
            <p:nvSpPr>
              <p:cNvPr id="77" name="Oval 47"/>
              <p:cNvSpPr>
                <a:spLocks noChangeArrowheads="1"/>
              </p:cNvSpPr>
              <p:nvPr/>
            </p:nvSpPr>
            <p:spPr bwMode="auto">
              <a:xfrm>
                <a:off x="8634536" y="5040154"/>
                <a:ext cx="62470" cy="510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TW" altLang="en-US">
                  <a:latin typeface="+mn-lt"/>
                </a:endParaRPr>
              </a:p>
            </p:txBody>
          </p:sp>
          <p:sp>
            <p:nvSpPr>
              <p:cNvPr id="78" name="Oval 48"/>
              <p:cNvSpPr>
                <a:spLocks noChangeArrowheads="1"/>
              </p:cNvSpPr>
              <p:nvPr/>
            </p:nvSpPr>
            <p:spPr bwMode="auto">
              <a:xfrm>
                <a:off x="8509596" y="5040154"/>
                <a:ext cx="62470" cy="510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TW" altLang="en-US">
                  <a:latin typeface="+mn-lt"/>
                </a:endParaRPr>
              </a:p>
            </p:txBody>
          </p:sp>
          <p:sp>
            <p:nvSpPr>
              <p:cNvPr id="79" name="Oval 49"/>
              <p:cNvSpPr>
                <a:spLocks noChangeArrowheads="1"/>
              </p:cNvSpPr>
              <p:nvPr/>
            </p:nvSpPr>
            <p:spPr bwMode="auto">
              <a:xfrm>
                <a:off x="8531906" y="5142347"/>
                <a:ext cx="60983" cy="5251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TW" altLang="en-US">
                  <a:latin typeface="+mn-lt"/>
                </a:endParaRPr>
              </a:p>
            </p:txBody>
          </p:sp>
          <p:sp>
            <p:nvSpPr>
              <p:cNvPr id="80" name="Oval 50"/>
              <p:cNvSpPr>
                <a:spLocks noChangeArrowheads="1"/>
              </p:cNvSpPr>
              <p:nvPr/>
            </p:nvSpPr>
            <p:spPr bwMode="auto">
              <a:xfrm>
                <a:off x="8427789" y="5142347"/>
                <a:ext cx="59495" cy="5251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TW" altLang="en-US">
                  <a:latin typeface="+mn-lt"/>
                </a:endParaRPr>
              </a:p>
            </p:txBody>
          </p:sp>
          <p:sp>
            <p:nvSpPr>
              <p:cNvPr id="81" name="Oval 51"/>
              <p:cNvSpPr>
                <a:spLocks noChangeArrowheads="1"/>
              </p:cNvSpPr>
              <p:nvPr/>
            </p:nvSpPr>
            <p:spPr bwMode="auto">
              <a:xfrm>
                <a:off x="8717830" y="5142347"/>
                <a:ext cx="60983" cy="5251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TW" altLang="en-US">
                  <a:latin typeface="+mn-lt"/>
                </a:endParaRPr>
              </a:p>
            </p:txBody>
          </p:sp>
          <p:sp>
            <p:nvSpPr>
              <p:cNvPr id="82" name="Oval 52"/>
              <p:cNvSpPr>
                <a:spLocks noChangeArrowheads="1"/>
              </p:cNvSpPr>
              <p:nvPr/>
            </p:nvSpPr>
            <p:spPr bwMode="auto">
              <a:xfrm>
                <a:off x="9065879" y="4949317"/>
                <a:ext cx="63958" cy="5251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TW" altLang="en-US">
                  <a:latin typeface="+mn-lt"/>
                </a:endParaRPr>
              </a:p>
            </p:txBody>
          </p:sp>
          <p:sp>
            <p:nvSpPr>
              <p:cNvPr id="83" name="Oval 53"/>
              <p:cNvSpPr>
                <a:spLocks noChangeArrowheads="1"/>
              </p:cNvSpPr>
              <p:nvPr/>
            </p:nvSpPr>
            <p:spPr bwMode="auto">
              <a:xfrm>
                <a:off x="9107525" y="5138089"/>
                <a:ext cx="62470" cy="5251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TW" altLang="en-US">
                  <a:latin typeface="+mn-lt"/>
                </a:endParaRPr>
              </a:p>
            </p:txBody>
          </p:sp>
          <p:sp>
            <p:nvSpPr>
              <p:cNvPr id="84" name="Line 54"/>
              <p:cNvSpPr>
                <a:spLocks noChangeShapeType="1"/>
              </p:cNvSpPr>
              <p:nvPr/>
            </p:nvSpPr>
            <p:spPr bwMode="auto">
              <a:xfrm>
                <a:off x="9107525" y="5001832"/>
                <a:ext cx="40159" cy="510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TW" altLang="en-US">
                  <a:latin typeface="+mn-lt"/>
                </a:endParaRPr>
              </a:p>
            </p:txBody>
          </p:sp>
          <p:sp>
            <p:nvSpPr>
              <p:cNvPr id="85" name="Line 55"/>
              <p:cNvSpPr>
                <a:spLocks noChangeShapeType="1"/>
              </p:cNvSpPr>
              <p:nvPr/>
            </p:nvSpPr>
            <p:spPr bwMode="auto">
              <a:xfrm flipH="1">
                <a:off x="9045055" y="5001832"/>
                <a:ext cx="43134" cy="510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TW" altLang="en-US">
                  <a:latin typeface="+mn-lt"/>
                </a:endParaRPr>
              </a:p>
            </p:txBody>
          </p:sp>
          <p:sp>
            <p:nvSpPr>
              <p:cNvPr id="86" name="Line 56"/>
              <p:cNvSpPr>
                <a:spLocks noChangeShapeType="1"/>
              </p:cNvSpPr>
              <p:nvPr/>
            </p:nvSpPr>
            <p:spPr bwMode="auto">
              <a:xfrm flipH="1">
                <a:off x="8963249" y="5085573"/>
                <a:ext cx="62470" cy="6954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TW" altLang="en-US">
                  <a:latin typeface="+mn-lt"/>
                </a:endParaRPr>
              </a:p>
            </p:txBody>
          </p:sp>
          <p:sp>
            <p:nvSpPr>
              <p:cNvPr id="87" name="Line 57"/>
              <p:cNvSpPr>
                <a:spLocks noChangeShapeType="1"/>
              </p:cNvSpPr>
              <p:nvPr/>
            </p:nvSpPr>
            <p:spPr bwMode="auto">
              <a:xfrm>
                <a:off x="9025719" y="5085573"/>
                <a:ext cx="40159" cy="6954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TW" altLang="en-US">
                  <a:latin typeface="+mn-lt"/>
                </a:endParaRPr>
              </a:p>
            </p:txBody>
          </p:sp>
          <p:sp>
            <p:nvSpPr>
              <p:cNvPr id="88" name="Line 58"/>
              <p:cNvSpPr>
                <a:spLocks noChangeShapeType="1"/>
              </p:cNvSpPr>
              <p:nvPr/>
            </p:nvSpPr>
            <p:spPr bwMode="auto">
              <a:xfrm flipH="1">
                <a:off x="9147685" y="5085573"/>
                <a:ext cx="22311" cy="5251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TW" altLang="en-US">
                  <a:latin typeface="+mn-lt"/>
                </a:endParaRPr>
              </a:p>
            </p:txBody>
          </p:sp>
          <p:sp>
            <p:nvSpPr>
              <p:cNvPr id="89" name="Line 59"/>
              <p:cNvSpPr>
                <a:spLocks noChangeShapeType="1"/>
              </p:cNvSpPr>
              <p:nvPr/>
            </p:nvSpPr>
            <p:spPr bwMode="auto">
              <a:xfrm>
                <a:off x="9169996" y="5085573"/>
                <a:ext cx="83294" cy="6954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TW" altLang="en-US">
                  <a:latin typeface="+mn-lt"/>
                </a:endParaRPr>
              </a:p>
            </p:txBody>
          </p:sp>
          <p:sp>
            <p:nvSpPr>
              <p:cNvPr id="90" name="Oval 60"/>
              <p:cNvSpPr>
                <a:spLocks noChangeArrowheads="1"/>
              </p:cNvSpPr>
              <p:nvPr/>
            </p:nvSpPr>
            <p:spPr bwMode="auto">
              <a:xfrm>
                <a:off x="9129836" y="5035896"/>
                <a:ext cx="60983" cy="49677"/>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TW" altLang="en-US">
                  <a:latin typeface="+mn-lt"/>
                </a:endParaRPr>
              </a:p>
            </p:txBody>
          </p:sp>
          <p:sp>
            <p:nvSpPr>
              <p:cNvPr id="91" name="Oval 61"/>
              <p:cNvSpPr>
                <a:spLocks noChangeArrowheads="1"/>
              </p:cNvSpPr>
              <p:nvPr/>
            </p:nvSpPr>
            <p:spPr bwMode="auto">
              <a:xfrm>
                <a:off x="9003408" y="5035896"/>
                <a:ext cx="62470" cy="49677"/>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TW" altLang="en-US">
                  <a:latin typeface="+mn-lt"/>
                </a:endParaRPr>
              </a:p>
            </p:txBody>
          </p:sp>
          <p:sp>
            <p:nvSpPr>
              <p:cNvPr id="92" name="Oval 62"/>
              <p:cNvSpPr>
                <a:spLocks noChangeArrowheads="1"/>
              </p:cNvSpPr>
              <p:nvPr/>
            </p:nvSpPr>
            <p:spPr bwMode="auto">
              <a:xfrm>
                <a:off x="9025719" y="5138089"/>
                <a:ext cx="62470" cy="5251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TW" altLang="en-US">
                  <a:latin typeface="+mn-lt"/>
                </a:endParaRPr>
              </a:p>
            </p:txBody>
          </p:sp>
          <p:sp>
            <p:nvSpPr>
              <p:cNvPr id="93" name="Oval 63"/>
              <p:cNvSpPr>
                <a:spLocks noChangeArrowheads="1"/>
              </p:cNvSpPr>
              <p:nvPr/>
            </p:nvSpPr>
            <p:spPr bwMode="auto">
              <a:xfrm>
                <a:off x="8921602" y="5138089"/>
                <a:ext cx="60983" cy="5251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TW" altLang="en-US">
                  <a:latin typeface="+mn-lt"/>
                </a:endParaRPr>
              </a:p>
            </p:txBody>
          </p:sp>
          <p:sp>
            <p:nvSpPr>
              <p:cNvPr id="94" name="Oval 64"/>
              <p:cNvSpPr>
                <a:spLocks noChangeArrowheads="1"/>
              </p:cNvSpPr>
              <p:nvPr/>
            </p:nvSpPr>
            <p:spPr bwMode="auto">
              <a:xfrm>
                <a:off x="9211643" y="5138089"/>
                <a:ext cx="60983" cy="5251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TW" altLang="en-US">
                  <a:latin typeface="+mn-lt"/>
                </a:endParaRPr>
              </a:p>
            </p:txBody>
          </p:sp>
          <p:sp>
            <p:nvSpPr>
              <p:cNvPr id="95" name="Oval 65"/>
              <p:cNvSpPr>
                <a:spLocks noChangeArrowheads="1"/>
              </p:cNvSpPr>
              <p:nvPr/>
            </p:nvSpPr>
            <p:spPr bwMode="auto">
              <a:xfrm>
                <a:off x="8777325" y="4761965"/>
                <a:ext cx="141302" cy="9509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TW" altLang="en-US">
                  <a:latin typeface="+mn-lt"/>
                </a:endParaRPr>
              </a:p>
            </p:txBody>
          </p:sp>
          <p:sp>
            <p:nvSpPr>
              <p:cNvPr id="96" name="Line 66"/>
              <p:cNvSpPr>
                <a:spLocks noChangeShapeType="1"/>
              </p:cNvSpPr>
              <p:nvPr/>
            </p:nvSpPr>
            <p:spPr bwMode="auto">
              <a:xfrm flipH="1">
                <a:off x="8613712" y="4838610"/>
                <a:ext cx="163613" cy="11496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TW" altLang="en-US">
                  <a:latin typeface="+mn-lt"/>
                </a:endParaRPr>
              </a:p>
            </p:txBody>
          </p:sp>
          <p:sp>
            <p:nvSpPr>
              <p:cNvPr id="97" name="Line 67"/>
              <p:cNvSpPr>
                <a:spLocks noChangeShapeType="1"/>
              </p:cNvSpPr>
              <p:nvPr/>
            </p:nvSpPr>
            <p:spPr bwMode="auto">
              <a:xfrm>
                <a:off x="8921604" y="4838610"/>
                <a:ext cx="166585" cy="11496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TW" altLang="en-US">
                  <a:latin typeface="+mn-lt"/>
                </a:endParaRPr>
              </a:p>
            </p:txBody>
          </p:sp>
          <p:sp>
            <p:nvSpPr>
              <p:cNvPr id="98" name="Text Box 68"/>
              <p:cNvSpPr txBox="1">
                <a:spLocks noChangeArrowheads="1"/>
              </p:cNvSpPr>
              <p:nvPr/>
            </p:nvSpPr>
            <p:spPr bwMode="auto">
              <a:xfrm>
                <a:off x="8658335" y="4871255"/>
                <a:ext cx="496787" cy="531998"/>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zh-TW" sz="1600" dirty="0">
                    <a:latin typeface="+mn-lt"/>
                  </a:rPr>
                  <a:t>…</a:t>
                </a:r>
              </a:p>
            </p:txBody>
          </p:sp>
          <p:cxnSp>
            <p:nvCxnSpPr>
              <p:cNvPr id="99" name="AutoShape 69"/>
              <p:cNvCxnSpPr>
                <a:cxnSpLocks noChangeShapeType="1"/>
                <a:stCxn id="79" idx="3"/>
                <a:endCxn id="93" idx="3"/>
              </p:cNvCxnSpPr>
              <p:nvPr/>
            </p:nvCxnSpPr>
            <p:spPr bwMode="auto">
              <a:xfrm rot="5400000" flipH="1" flipV="1">
                <a:off x="8732806" y="4988625"/>
                <a:ext cx="4258" cy="391183"/>
              </a:xfrm>
              <a:prstGeom prst="curvedConnector3">
                <a:avLst>
                  <a:gd name="adj1" fmla="val -3775000"/>
                </a:avLst>
              </a:prstGeom>
              <a:noFill/>
              <a:ln w="9525">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0" name="AutoShape 70"/>
              <p:cNvCxnSpPr>
                <a:cxnSpLocks noChangeShapeType="1"/>
                <a:stCxn id="81" idx="3"/>
                <a:endCxn id="83" idx="4"/>
              </p:cNvCxnSpPr>
              <p:nvPr/>
            </p:nvCxnSpPr>
            <p:spPr bwMode="auto">
              <a:xfrm rot="16200000" flipH="1">
                <a:off x="8930628" y="4982472"/>
                <a:ext cx="4258" cy="412006"/>
              </a:xfrm>
              <a:prstGeom prst="curvedConnector3">
                <a:avLst>
                  <a:gd name="adj1" fmla="val 5033333"/>
                </a:avLst>
              </a:prstGeom>
              <a:noFill/>
              <a:ln w="9525">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68" name="文字方塊 67"/>
            <p:cNvSpPr txBox="1"/>
            <p:nvPr/>
          </p:nvSpPr>
          <p:spPr>
            <a:xfrm>
              <a:off x="4304444" y="4950623"/>
              <a:ext cx="1453927" cy="338545"/>
            </a:xfrm>
            <a:prstGeom prst="rect">
              <a:avLst/>
            </a:prstGeom>
            <a:noFill/>
          </p:spPr>
          <p:txBody>
            <a:bodyPr wrap="none" rtlCol="0">
              <a:spAutoFit/>
            </a:bodyPr>
            <a:lstStyle/>
            <a:p>
              <a:r>
                <a:rPr lang="en-US" altLang="zh-TW" sz="800" dirty="0" smtClean="0">
                  <a:latin typeface="+mn-lt"/>
                </a:rPr>
                <a:t>Address Ontology</a:t>
              </a:r>
              <a:endParaRPr lang="zh-TW" altLang="en-US" sz="800" dirty="0">
                <a:latin typeface="+mn-lt"/>
              </a:endParaRPr>
            </a:p>
          </p:txBody>
        </p:sp>
      </p:grpSp>
      <p:grpSp>
        <p:nvGrpSpPr>
          <p:cNvPr id="9" name="群組 100"/>
          <p:cNvGrpSpPr/>
          <p:nvPr/>
        </p:nvGrpSpPr>
        <p:grpSpPr>
          <a:xfrm>
            <a:off x="3264075" y="6157355"/>
            <a:ext cx="1125629" cy="563967"/>
            <a:chOff x="4207152" y="4402960"/>
            <a:chExt cx="1768793" cy="886208"/>
          </a:xfrm>
        </p:grpSpPr>
        <p:grpSp>
          <p:nvGrpSpPr>
            <p:cNvPr id="10" name="群組 101"/>
            <p:cNvGrpSpPr/>
            <p:nvPr/>
          </p:nvGrpSpPr>
          <p:grpSpPr>
            <a:xfrm>
              <a:off x="4646617" y="4402960"/>
              <a:ext cx="844837" cy="641288"/>
              <a:chOff x="8427789" y="4761965"/>
              <a:chExt cx="844837" cy="641288"/>
            </a:xfrm>
          </p:grpSpPr>
          <p:sp>
            <p:nvSpPr>
              <p:cNvPr id="104" name="Oval 39"/>
              <p:cNvSpPr>
                <a:spLocks noChangeArrowheads="1"/>
              </p:cNvSpPr>
              <p:nvPr/>
            </p:nvSpPr>
            <p:spPr bwMode="auto">
              <a:xfrm>
                <a:off x="8572066" y="4953575"/>
                <a:ext cx="62470" cy="5251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TW" altLang="en-US">
                  <a:latin typeface="+mn-lt"/>
                </a:endParaRPr>
              </a:p>
            </p:txBody>
          </p:sp>
          <p:sp>
            <p:nvSpPr>
              <p:cNvPr id="105" name="Oval 40"/>
              <p:cNvSpPr>
                <a:spLocks noChangeArrowheads="1"/>
              </p:cNvSpPr>
              <p:nvPr/>
            </p:nvSpPr>
            <p:spPr bwMode="auto">
              <a:xfrm>
                <a:off x="8613713" y="5142347"/>
                <a:ext cx="60983" cy="5251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TW" altLang="en-US">
                  <a:latin typeface="+mn-lt"/>
                </a:endParaRPr>
              </a:p>
            </p:txBody>
          </p:sp>
          <p:sp>
            <p:nvSpPr>
              <p:cNvPr id="106" name="Line 41"/>
              <p:cNvSpPr>
                <a:spLocks noChangeShapeType="1"/>
              </p:cNvSpPr>
              <p:nvPr/>
            </p:nvSpPr>
            <p:spPr bwMode="auto">
              <a:xfrm>
                <a:off x="8613713" y="5006090"/>
                <a:ext cx="40159" cy="510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TW" altLang="en-US">
                  <a:latin typeface="+mn-lt"/>
                </a:endParaRPr>
              </a:p>
            </p:txBody>
          </p:sp>
          <p:sp>
            <p:nvSpPr>
              <p:cNvPr id="107" name="Line 42"/>
              <p:cNvSpPr>
                <a:spLocks noChangeShapeType="1"/>
              </p:cNvSpPr>
              <p:nvPr/>
            </p:nvSpPr>
            <p:spPr bwMode="auto">
              <a:xfrm flipH="1">
                <a:off x="8551243" y="5006090"/>
                <a:ext cx="41647" cy="510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TW" altLang="en-US">
                  <a:latin typeface="+mn-lt"/>
                </a:endParaRPr>
              </a:p>
            </p:txBody>
          </p:sp>
          <p:sp>
            <p:nvSpPr>
              <p:cNvPr id="108" name="Line 43"/>
              <p:cNvSpPr>
                <a:spLocks noChangeShapeType="1"/>
              </p:cNvSpPr>
              <p:nvPr/>
            </p:nvSpPr>
            <p:spPr bwMode="auto">
              <a:xfrm flipH="1">
                <a:off x="8469436" y="5091251"/>
                <a:ext cx="62470" cy="6812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TW" altLang="en-US">
                  <a:latin typeface="+mn-lt"/>
                </a:endParaRPr>
              </a:p>
            </p:txBody>
          </p:sp>
          <p:sp>
            <p:nvSpPr>
              <p:cNvPr id="109" name="Line 44"/>
              <p:cNvSpPr>
                <a:spLocks noChangeShapeType="1"/>
              </p:cNvSpPr>
              <p:nvPr/>
            </p:nvSpPr>
            <p:spPr bwMode="auto">
              <a:xfrm>
                <a:off x="8531906" y="5091251"/>
                <a:ext cx="40159" cy="6812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TW" altLang="en-US">
                  <a:latin typeface="+mn-lt"/>
                </a:endParaRPr>
              </a:p>
            </p:txBody>
          </p:sp>
          <p:sp>
            <p:nvSpPr>
              <p:cNvPr id="110" name="Line 45"/>
              <p:cNvSpPr>
                <a:spLocks noChangeShapeType="1"/>
              </p:cNvSpPr>
              <p:nvPr/>
            </p:nvSpPr>
            <p:spPr bwMode="auto">
              <a:xfrm flipH="1">
                <a:off x="8653872" y="5091251"/>
                <a:ext cx="20823" cy="510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TW" altLang="en-US">
                  <a:latin typeface="+mn-lt"/>
                </a:endParaRPr>
              </a:p>
            </p:txBody>
          </p:sp>
          <p:sp>
            <p:nvSpPr>
              <p:cNvPr id="111" name="Line 46"/>
              <p:cNvSpPr>
                <a:spLocks noChangeShapeType="1"/>
              </p:cNvSpPr>
              <p:nvPr/>
            </p:nvSpPr>
            <p:spPr bwMode="auto">
              <a:xfrm>
                <a:off x="8674696" y="5091251"/>
                <a:ext cx="84781" cy="6812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TW" altLang="en-US">
                  <a:latin typeface="+mn-lt"/>
                </a:endParaRPr>
              </a:p>
            </p:txBody>
          </p:sp>
          <p:sp>
            <p:nvSpPr>
              <p:cNvPr id="112" name="Oval 47"/>
              <p:cNvSpPr>
                <a:spLocks noChangeArrowheads="1"/>
              </p:cNvSpPr>
              <p:nvPr/>
            </p:nvSpPr>
            <p:spPr bwMode="auto">
              <a:xfrm>
                <a:off x="8634536" y="5040154"/>
                <a:ext cx="62470" cy="510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TW" altLang="en-US">
                  <a:latin typeface="+mn-lt"/>
                </a:endParaRPr>
              </a:p>
            </p:txBody>
          </p:sp>
          <p:sp>
            <p:nvSpPr>
              <p:cNvPr id="113" name="Oval 48"/>
              <p:cNvSpPr>
                <a:spLocks noChangeArrowheads="1"/>
              </p:cNvSpPr>
              <p:nvPr/>
            </p:nvSpPr>
            <p:spPr bwMode="auto">
              <a:xfrm>
                <a:off x="8509596" y="5040154"/>
                <a:ext cx="62470" cy="510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TW" altLang="en-US">
                  <a:latin typeface="+mn-lt"/>
                </a:endParaRPr>
              </a:p>
            </p:txBody>
          </p:sp>
          <p:sp>
            <p:nvSpPr>
              <p:cNvPr id="114" name="Oval 49"/>
              <p:cNvSpPr>
                <a:spLocks noChangeArrowheads="1"/>
              </p:cNvSpPr>
              <p:nvPr/>
            </p:nvSpPr>
            <p:spPr bwMode="auto">
              <a:xfrm>
                <a:off x="8531906" y="5142347"/>
                <a:ext cx="60983" cy="5251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TW" altLang="en-US">
                  <a:latin typeface="+mn-lt"/>
                </a:endParaRPr>
              </a:p>
            </p:txBody>
          </p:sp>
          <p:sp>
            <p:nvSpPr>
              <p:cNvPr id="115" name="Oval 50"/>
              <p:cNvSpPr>
                <a:spLocks noChangeArrowheads="1"/>
              </p:cNvSpPr>
              <p:nvPr/>
            </p:nvSpPr>
            <p:spPr bwMode="auto">
              <a:xfrm>
                <a:off x="8427789" y="5142347"/>
                <a:ext cx="59495" cy="5251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TW" altLang="en-US">
                  <a:latin typeface="+mn-lt"/>
                </a:endParaRPr>
              </a:p>
            </p:txBody>
          </p:sp>
          <p:sp>
            <p:nvSpPr>
              <p:cNvPr id="116" name="Oval 51"/>
              <p:cNvSpPr>
                <a:spLocks noChangeArrowheads="1"/>
              </p:cNvSpPr>
              <p:nvPr/>
            </p:nvSpPr>
            <p:spPr bwMode="auto">
              <a:xfrm>
                <a:off x="8717830" y="5142347"/>
                <a:ext cx="60983" cy="5251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TW" altLang="en-US">
                  <a:latin typeface="+mn-lt"/>
                </a:endParaRPr>
              </a:p>
            </p:txBody>
          </p:sp>
          <p:sp>
            <p:nvSpPr>
              <p:cNvPr id="117" name="Oval 52"/>
              <p:cNvSpPr>
                <a:spLocks noChangeArrowheads="1"/>
              </p:cNvSpPr>
              <p:nvPr/>
            </p:nvSpPr>
            <p:spPr bwMode="auto">
              <a:xfrm>
                <a:off x="9065879" y="4949317"/>
                <a:ext cx="63958" cy="5251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TW" altLang="en-US">
                  <a:latin typeface="+mn-lt"/>
                </a:endParaRPr>
              </a:p>
            </p:txBody>
          </p:sp>
          <p:sp>
            <p:nvSpPr>
              <p:cNvPr id="118" name="Oval 53"/>
              <p:cNvSpPr>
                <a:spLocks noChangeArrowheads="1"/>
              </p:cNvSpPr>
              <p:nvPr/>
            </p:nvSpPr>
            <p:spPr bwMode="auto">
              <a:xfrm>
                <a:off x="9107525" y="5138089"/>
                <a:ext cx="62470" cy="5251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TW" altLang="en-US">
                  <a:latin typeface="+mn-lt"/>
                </a:endParaRPr>
              </a:p>
            </p:txBody>
          </p:sp>
          <p:sp>
            <p:nvSpPr>
              <p:cNvPr id="119" name="Line 54"/>
              <p:cNvSpPr>
                <a:spLocks noChangeShapeType="1"/>
              </p:cNvSpPr>
              <p:nvPr/>
            </p:nvSpPr>
            <p:spPr bwMode="auto">
              <a:xfrm>
                <a:off x="9107525" y="5001832"/>
                <a:ext cx="40159" cy="510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TW" altLang="en-US">
                  <a:latin typeface="+mn-lt"/>
                </a:endParaRPr>
              </a:p>
            </p:txBody>
          </p:sp>
          <p:sp>
            <p:nvSpPr>
              <p:cNvPr id="120" name="Line 55"/>
              <p:cNvSpPr>
                <a:spLocks noChangeShapeType="1"/>
              </p:cNvSpPr>
              <p:nvPr/>
            </p:nvSpPr>
            <p:spPr bwMode="auto">
              <a:xfrm flipH="1">
                <a:off x="9045055" y="5001832"/>
                <a:ext cx="43134" cy="510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TW" altLang="en-US">
                  <a:latin typeface="+mn-lt"/>
                </a:endParaRPr>
              </a:p>
            </p:txBody>
          </p:sp>
          <p:sp>
            <p:nvSpPr>
              <p:cNvPr id="121" name="Line 56"/>
              <p:cNvSpPr>
                <a:spLocks noChangeShapeType="1"/>
              </p:cNvSpPr>
              <p:nvPr/>
            </p:nvSpPr>
            <p:spPr bwMode="auto">
              <a:xfrm flipH="1">
                <a:off x="8963249" y="5085573"/>
                <a:ext cx="62470" cy="6954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TW" altLang="en-US">
                  <a:latin typeface="+mn-lt"/>
                </a:endParaRPr>
              </a:p>
            </p:txBody>
          </p:sp>
          <p:sp>
            <p:nvSpPr>
              <p:cNvPr id="122" name="Line 57"/>
              <p:cNvSpPr>
                <a:spLocks noChangeShapeType="1"/>
              </p:cNvSpPr>
              <p:nvPr/>
            </p:nvSpPr>
            <p:spPr bwMode="auto">
              <a:xfrm>
                <a:off x="9025719" y="5085573"/>
                <a:ext cx="40159" cy="6954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TW" altLang="en-US">
                  <a:latin typeface="+mn-lt"/>
                </a:endParaRPr>
              </a:p>
            </p:txBody>
          </p:sp>
          <p:sp>
            <p:nvSpPr>
              <p:cNvPr id="123" name="Line 58"/>
              <p:cNvSpPr>
                <a:spLocks noChangeShapeType="1"/>
              </p:cNvSpPr>
              <p:nvPr/>
            </p:nvSpPr>
            <p:spPr bwMode="auto">
              <a:xfrm flipH="1">
                <a:off x="9147685" y="5085573"/>
                <a:ext cx="22311" cy="5251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TW" altLang="en-US">
                  <a:latin typeface="+mn-lt"/>
                </a:endParaRPr>
              </a:p>
            </p:txBody>
          </p:sp>
          <p:sp>
            <p:nvSpPr>
              <p:cNvPr id="124" name="Line 59"/>
              <p:cNvSpPr>
                <a:spLocks noChangeShapeType="1"/>
              </p:cNvSpPr>
              <p:nvPr/>
            </p:nvSpPr>
            <p:spPr bwMode="auto">
              <a:xfrm>
                <a:off x="9169996" y="5085573"/>
                <a:ext cx="83294" cy="6954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TW" altLang="en-US">
                  <a:latin typeface="+mn-lt"/>
                </a:endParaRPr>
              </a:p>
            </p:txBody>
          </p:sp>
          <p:sp>
            <p:nvSpPr>
              <p:cNvPr id="125" name="Oval 60"/>
              <p:cNvSpPr>
                <a:spLocks noChangeArrowheads="1"/>
              </p:cNvSpPr>
              <p:nvPr/>
            </p:nvSpPr>
            <p:spPr bwMode="auto">
              <a:xfrm>
                <a:off x="9129836" y="5035896"/>
                <a:ext cx="60983" cy="49677"/>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TW" altLang="en-US">
                  <a:latin typeface="+mn-lt"/>
                </a:endParaRPr>
              </a:p>
            </p:txBody>
          </p:sp>
          <p:sp>
            <p:nvSpPr>
              <p:cNvPr id="126" name="Oval 61"/>
              <p:cNvSpPr>
                <a:spLocks noChangeArrowheads="1"/>
              </p:cNvSpPr>
              <p:nvPr/>
            </p:nvSpPr>
            <p:spPr bwMode="auto">
              <a:xfrm>
                <a:off x="9003408" y="5035896"/>
                <a:ext cx="62470" cy="49677"/>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TW" altLang="en-US">
                  <a:latin typeface="+mn-lt"/>
                </a:endParaRPr>
              </a:p>
            </p:txBody>
          </p:sp>
          <p:sp>
            <p:nvSpPr>
              <p:cNvPr id="127" name="Oval 62"/>
              <p:cNvSpPr>
                <a:spLocks noChangeArrowheads="1"/>
              </p:cNvSpPr>
              <p:nvPr/>
            </p:nvSpPr>
            <p:spPr bwMode="auto">
              <a:xfrm>
                <a:off x="9025719" y="5138089"/>
                <a:ext cx="62470" cy="5251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TW" altLang="en-US">
                  <a:latin typeface="+mn-lt"/>
                </a:endParaRPr>
              </a:p>
            </p:txBody>
          </p:sp>
          <p:sp>
            <p:nvSpPr>
              <p:cNvPr id="128" name="Oval 63"/>
              <p:cNvSpPr>
                <a:spLocks noChangeArrowheads="1"/>
              </p:cNvSpPr>
              <p:nvPr/>
            </p:nvSpPr>
            <p:spPr bwMode="auto">
              <a:xfrm>
                <a:off x="8921602" y="5138089"/>
                <a:ext cx="60983" cy="5251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TW" altLang="en-US">
                  <a:latin typeface="+mn-lt"/>
                </a:endParaRPr>
              </a:p>
            </p:txBody>
          </p:sp>
          <p:sp>
            <p:nvSpPr>
              <p:cNvPr id="129" name="Oval 64"/>
              <p:cNvSpPr>
                <a:spLocks noChangeArrowheads="1"/>
              </p:cNvSpPr>
              <p:nvPr/>
            </p:nvSpPr>
            <p:spPr bwMode="auto">
              <a:xfrm>
                <a:off x="9211643" y="5138089"/>
                <a:ext cx="60983" cy="5251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TW" altLang="en-US">
                  <a:latin typeface="+mn-lt"/>
                </a:endParaRPr>
              </a:p>
            </p:txBody>
          </p:sp>
          <p:sp>
            <p:nvSpPr>
              <p:cNvPr id="130" name="Oval 65"/>
              <p:cNvSpPr>
                <a:spLocks noChangeArrowheads="1"/>
              </p:cNvSpPr>
              <p:nvPr/>
            </p:nvSpPr>
            <p:spPr bwMode="auto">
              <a:xfrm>
                <a:off x="8777325" y="4761965"/>
                <a:ext cx="141302" cy="9509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TW" altLang="en-US">
                  <a:latin typeface="+mn-lt"/>
                </a:endParaRPr>
              </a:p>
            </p:txBody>
          </p:sp>
          <p:sp>
            <p:nvSpPr>
              <p:cNvPr id="131" name="Line 66"/>
              <p:cNvSpPr>
                <a:spLocks noChangeShapeType="1"/>
              </p:cNvSpPr>
              <p:nvPr/>
            </p:nvSpPr>
            <p:spPr bwMode="auto">
              <a:xfrm flipH="1">
                <a:off x="8613712" y="4838610"/>
                <a:ext cx="163613" cy="11496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TW" altLang="en-US">
                  <a:latin typeface="+mn-lt"/>
                </a:endParaRPr>
              </a:p>
            </p:txBody>
          </p:sp>
          <p:sp>
            <p:nvSpPr>
              <p:cNvPr id="132" name="Line 67"/>
              <p:cNvSpPr>
                <a:spLocks noChangeShapeType="1"/>
              </p:cNvSpPr>
              <p:nvPr/>
            </p:nvSpPr>
            <p:spPr bwMode="auto">
              <a:xfrm>
                <a:off x="8921604" y="4838610"/>
                <a:ext cx="166585" cy="11496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TW" altLang="en-US">
                  <a:latin typeface="+mn-lt"/>
                </a:endParaRPr>
              </a:p>
            </p:txBody>
          </p:sp>
          <p:sp>
            <p:nvSpPr>
              <p:cNvPr id="133" name="Text Box 68"/>
              <p:cNvSpPr txBox="1">
                <a:spLocks noChangeArrowheads="1"/>
              </p:cNvSpPr>
              <p:nvPr/>
            </p:nvSpPr>
            <p:spPr bwMode="auto">
              <a:xfrm>
                <a:off x="8658334" y="4871255"/>
                <a:ext cx="496787" cy="531998"/>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zh-TW" sz="1600" dirty="0">
                    <a:latin typeface="+mn-lt"/>
                  </a:rPr>
                  <a:t>…</a:t>
                </a:r>
              </a:p>
            </p:txBody>
          </p:sp>
          <p:cxnSp>
            <p:nvCxnSpPr>
              <p:cNvPr id="134" name="AutoShape 69"/>
              <p:cNvCxnSpPr>
                <a:cxnSpLocks noChangeShapeType="1"/>
                <a:stCxn id="114" idx="3"/>
                <a:endCxn id="128" idx="3"/>
              </p:cNvCxnSpPr>
              <p:nvPr/>
            </p:nvCxnSpPr>
            <p:spPr bwMode="auto">
              <a:xfrm rot="5400000" flipH="1" flipV="1">
                <a:off x="8732806" y="4988625"/>
                <a:ext cx="4258" cy="391183"/>
              </a:xfrm>
              <a:prstGeom prst="curvedConnector3">
                <a:avLst>
                  <a:gd name="adj1" fmla="val -3775000"/>
                </a:avLst>
              </a:prstGeom>
              <a:noFill/>
              <a:ln w="9525">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35" name="AutoShape 70"/>
              <p:cNvCxnSpPr>
                <a:cxnSpLocks noChangeShapeType="1"/>
                <a:stCxn id="116" idx="3"/>
                <a:endCxn id="118" idx="4"/>
              </p:cNvCxnSpPr>
              <p:nvPr/>
            </p:nvCxnSpPr>
            <p:spPr bwMode="auto">
              <a:xfrm rot="16200000" flipH="1">
                <a:off x="8930628" y="4982472"/>
                <a:ext cx="4258" cy="412006"/>
              </a:xfrm>
              <a:prstGeom prst="curvedConnector3">
                <a:avLst>
                  <a:gd name="adj1" fmla="val 5033333"/>
                </a:avLst>
              </a:prstGeom>
              <a:noFill/>
              <a:ln w="9525">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103" name="文字方塊 102"/>
            <p:cNvSpPr txBox="1"/>
            <p:nvPr/>
          </p:nvSpPr>
          <p:spPr>
            <a:xfrm>
              <a:off x="4207152" y="4950623"/>
              <a:ext cx="1768793" cy="338545"/>
            </a:xfrm>
            <a:prstGeom prst="rect">
              <a:avLst/>
            </a:prstGeom>
            <a:noFill/>
          </p:spPr>
          <p:txBody>
            <a:bodyPr wrap="none" rtlCol="0">
              <a:spAutoFit/>
            </a:bodyPr>
            <a:lstStyle/>
            <a:p>
              <a:r>
                <a:rPr lang="en-US" altLang="zh-TW" sz="800" dirty="0" smtClean="0">
                  <a:latin typeface="+mn-lt"/>
                </a:rPr>
                <a:t>Organization Ontology</a:t>
              </a:r>
              <a:endParaRPr lang="zh-TW" altLang="en-US" sz="800" dirty="0">
                <a:latin typeface="+mn-lt"/>
              </a:endParaRPr>
            </a:p>
          </p:txBody>
        </p:sp>
      </p:grpSp>
      <p:sp>
        <p:nvSpPr>
          <p:cNvPr id="59" name="文字方塊 58"/>
          <p:cNvSpPr txBox="1"/>
          <p:nvPr/>
        </p:nvSpPr>
        <p:spPr>
          <a:xfrm>
            <a:off x="4105324" y="6195993"/>
            <a:ext cx="288032" cy="369332"/>
          </a:xfrm>
          <a:prstGeom prst="rect">
            <a:avLst/>
          </a:prstGeom>
          <a:noFill/>
        </p:spPr>
        <p:txBody>
          <a:bodyPr wrap="square" rtlCol="0">
            <a:spAutoFit/>
          </a:bodyPr>
          <a:lstStyle/>
          <a:p>
            <a:r>
              <a:rPr lang="en-US" altLang="zh-TW" dirty="0" smtClean="0">
                <a:latin typeface="+mn-lt"/>
              </a:rPr>
              <a:t>…</a:t>
            </a:r>
            <a:endParaRPr lang="zh-TW" altLang="en-US" dirty="0">
              <a:latin typeface="+mn-lt"/>
            </a:endParaRPr>
          </a:p>
        </p:txBody>
      </p:sp>
      <p:sp>
        <p:nvSpPr>
          <p:cNvPr id="1027" name="向右箭號 1026"/>
          <p:cNvSpPr/>
          <p:nvPr/>
        </p:nvSpPr>
        <p:spPr>
          <a:xfrm>
            <a:off x="1763688" y="2427052"/>
            <a:ext cx="873534" cy="1569303"/>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zh-TW" altLang="en-US"/>
          </a:p>
        </p:txBody>
      </p:sp>
      <p:sp>
        <p:nvSpPr>
          <p:cNvPr id="140" name="向右箭號 139"/>
          <p:cNvSpPr/>
          <p:nvPr/>
        </p:nvSpPr>
        <p:spPr>
          <a:xfrm rot="10800000">
            <a:off x="6002722" y="2435761"/>
            <a:ext cx="873534" cy="1569303"/>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xmlns="" val="8196673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457200" y="142875"/>
            <a:ext cx="8229600" cy="1143000"/>
          </a:xfrm>
        </p:spPr>
        <p:txBody>
          <a:bodyPr/>
          <a:lstStyle/>
          <a:p>
            <a:r>
              <a:rPr lang="en-US" altLang="zh-TW" sz="3200" dirty="0" smtClean="0"/>
              <a:t>An example from </a:t>
            </a:r>
            <a:br>
              <a:rPr lang="en-US" altLang="zh-TW" sz="3200" dirty="0" smtClean="0"/>
            </a:br>
            <a:r>
              <a:rPr lang="en-US" altLang="zh-TW" sz="3200" dirty="0" smtClean="0"/>
              <a:t>Chinese speech recognition (CSR)</a:t>
            </a:r>
          </a:p>
        </p:txBody>
      </p:sp>
      <p:sp>
        <p:nvSpPr>
          <p:cNvPr id="7171" name="Rectangle 5"/>
          <p:cNvSpPr>
            <a:spLocks noGrp="1" noChangeArrowheads="1"/>
          </p:cNvSpPr>
          <p:nvPr>
            <p:ph type="body" idx="1"/>
          </p:nvPr>
        </p:nvSpPr>
        <p:spPr>
          <a:xfrm>
            <a:off x="457200" y="1428750"/>
            <a:ext cx="8229600" cy="1285875"/>
          </a:xfrm>
        </p:spPr>
        <p:txBody>
          <a:bodyPr/>
          <a:lstStyle/>
          <a:p>
            <a:pPr>
              <a:lnSpc>
                <a:spcPct val="90000"/>
              </a:lnSpc>
            </a:pPr>
            <a:r>
              <a:rPr lang="en-US" altLang="zh-TW" sz="2400" dirty="0" smtClean="0"/>
              <a:t>CSR is difficult in that, even if the speech signal is perfectly recognized, the </a:t>
            </a:r>
            <a:r>
              <a:rPr lang="en-US" altLang="zh-TW" sz="2400" dirty="0" smtClean="0">
                <a:solidFill>
                  <a:srgbClr val="FF0000"/>
                </a:solidFill>
              </a:rPr>
              <a:t>homophone selection </a:t>
            </a:r>
            <a:r>
              <a:rPr lang="en-US" altLang="zh-TW" sz="2400" dirty="0" smtClean="0"/>
              <a:t>is still hard. </a:t>
            </a:r>
          </a:p>
          <a:p>
            <a:pPr>
              <a:lnSpc>
                <a:spcPct val="90000"/>
              </a:lnSpc>
            </a:pPr>
            <a:r>
              <a:rPr lang="en-US" altLang="zh-TW" sz="2400" dirty="0" smtClean="0"/>
              <a:t>The following is a machine learning approach (word bigram).</a:t>
            </a:r>
          </a:p>
        </p:txBody>
      </p:sp>
      <p:grpSp>
        <p:nvGrpSpPr>
          <p:cNvPr id="68" name="群組 67"/>
          <p:cNvGrpSpPr/>
          <p:nvPr/>
        </p:nvGrpSpPr>
        <p:grpSpPr>
          <a:xfrm>
            <a:off x="928688" y="2846388"/>
            <a:ext cx="7378700" cy="3297237"/>
            <a:chOff x="928688" y="2846388"/>
            <a:chExt cx="7378700" cy="3297237"/>
          </a:xfrm>
        </p:grpSpPr>
        <p:sp>
          <p:nvSpPr>
            <p:cNvPr id="7172" name="Oval 2"/>
            <p:cNvSpPr>
              <a:spLocks noChangeArrowheads="1"/>
            </p:cNvSpPr>
            <p:nvPr/>
          </p:nvSpPr>
          <p:spPr bwMode="auto">
            <a:xfrm>
              <a:off x="1004888" y="2846388"/>
              <a:ext cx="368300" cy="368300"/>
            </a:xfrm>
            <a:prstGeom prst="ellipse">
              <a:avLst/>
            </a:prstGeom>
            <a:solidFill>
              <a:schemeClr val="hlink"/>
            </a:solidFill>
            <a:ln w="12700">
              <a:solidFill>
                <a:schemeClr val="tx1"/>
              </a:solidFill>
              <a:round/>
              <a:headEnd/>
              <a:tailEnd/>
            </a:ln>
          </p:spPr>
          <p:txBody>
            <a:bodyPr wrap="none" anchor="ctr"/>
            <a:lstStyle/>
            <a:p>
              <a:endParaRPr kumimoji="0" lang="zh-TW" altLang="en-US">
                <a:latin typeface="Calibri" pitchFamily="34" charset="0"/>
              </a:endParaRPr>
            </a:p>
          </p:txBody>
        </p:sp>
        <p:sp>
          <p:nvSpPr>
            <p:cNvPr id="7173" name="Oval 3"/>
            <p:cNvSpPr>
              <a:spLocks noChangeArrowheads="1"/>
            </p:cNvSpPr>
            <p:nvPr/>
          </p:nvSpPr>
          <p:spPr bwMode="auto">
            <a:xfrm>
              <a:off x="7862888" y="2846388"/>
              <a:ext cx="368300" cy="368300"/>
            </a:xfrm>
            <a:prstGeom prst="ellipse">
              <a:avLst/>
            </a:prstGeom>
            <a:solidFill>
              <a:schemeClr val="hlink"/>
            </a:solidFill>
            <a:ln w="12700">
              <a:solidFill>
                <a:schemeClr val="tx1"/>
              </a:solidFill>
              <a:round/>
              <a:headEnd/>
              <a:tailEnd/>
            </a:ln>
          </p:spPr>
          <p:txBody>
            <a:bodyPr wrap="none" anchor="ctr"/>
            <a:lstStyle/>
            <a:p>
              <a:endParaRPr kumimoji="0" lang="zh-TW" altLang="en-US">
                <a:latin typeface="Calibri" pitchFamily="34" charset="0"/>
              </a:endParaRPr>
            </a:p>
          </p:txBody>
        </p:sp>
        <p:sp>
          <p:nvSpPr>
            <p:cNvPr id="7174" name="Oval 4"/>
            <p:cNvSpPr>
              <a:spLocks noChangeArrowheads="1"/>
            </p:cNvSpPr>
            <p:nvPr/>
          </p:nvSpPr>
          <p:spPr bwMode="auto">
            <a:xfrm>
              <a:off x="7177088" y="2846388"/>
              <a:ext cx="368300" cy="368300"/>
            </a:xfrm>
            <a:prstGeom prst="ellipse">
              <a:avLst/>
            </a:prstGeom>
            <a:solidFill>
              <a:schemeClr val="hlink"/>
            </a:solidFill>
            <a:ln w="12700">
              <a:solidFill>
                <a:schemeClr val="tx1"/>
              </a:solidFill>
              <a:round/>
              <a:headEnd/>
              <a:tailEnd/>
            </a:ln>
          </p:spPr>
          <p:txBody>
            <a:bodyPr wrap="none" anchor="ctr"/>
            <a:lstStyle/>
            <a:p>
              <a:endParaRPr kumimoji="0" lang="zh-TW" altLang="en-US">
                <a:latin typeface="Calibri" pitchFamily="34" charset="0"/>
              </a:endParaRPr>
            </a:p>
          </p:txBody>
        </p:sp>
        <p:sp>
          <p:nvSpPr>
            <p:cNvPr id="7175" name="Oval 5"/>
            <p:cNvSpPr>
              <a:spLocks noChangeArrowheads="1"/>
            </p:cNvSpPr>
            <p:nvPr/>
          </p:nvSpPr>
          <p:spPr bwMode="auto">
            <a:xfrm>
              <a:off x="1690688" y="2846388"/>
              <a:ext cx="368300" cy="368300"/>
            </a:xfrm>
            <a:prstGeom prst="ellipse">
              <a:avLst/>
            </a:prstGeom>
            <a:solidFill>
              <a:schemeClr val="hlink"/>
            </a:solidFill>
            <a:ln w="12700">
              <a:solidFill>
                <a:schemeClr val="tx1"/>
              </a:solidFill>
              <a:round/>
              <a:headEnd/>
              <a:tailEnd/>
            </a:ln>
          </p:spPr>
          <p:txBody>
            <a:bodyPr wrap="none" anchor="ctr"/>
            <a:lstStyle/>
            <a:p>
              <a:endParaRPr kumimoji="0" lang="zh-TW" altLang="en-US">
                <a:latin typeface="Calibri" pitchFamily="34" charset="0"/>
              </a:endParaRPr>
            </a:p>
          </p:txBody>
        </p:sp>
        <p:sp>
          <p:nvSpPr>
            <p:cNvPr id="7176" name="Oval 6"/>
            <p:cNvSpPr>
              <a:spLocks noChangeArrowheads="1"/>
            </p:cNvSpPr>
            <p:nvPr/>
          </p:nvSpPr>
          <p:spPr bwMode="auto">
            <a:xfrm>
              <a:off x="2376488" y="2846388"/>
              <a:ext cx="368300" cy="368300"/>
            </a:xfrm>
            <a:prstGeom prst="ellipse">
              <a:avLst/>
            </a:prstGeom>
            <a:solidFill>
              <a:schemeClr val="hlink"/>
            </a:solidFill>
            <a:ln w="12700">
              <a:solidFill>
                <a:schemeClr val="tx1"/>
              </a:solidFill>
              <a:round/>
              <a:headEnd/>
              <a:tailEnd/>
            </a:ln>
          </p:spPr>
          <p:txBody>
            <a:bodyPr wrap="none" anchor="ctr"/>
            <a:lstStyle/>
            <a:p>
              <a:endParaRPr kumimoji="0" lang="zh-TW" altLang="en-US">
                <a:latin typeface="Calibri" pitchFamily="34" charset="0"/>
              </a:endParaRPr>
            </a:p>
          </p:txBody>
        </p:sp>
        <p:sp>
          <p:nvSpPr>
            <p:cNvPr id="7177" name="Oval 7"/>
            <p:cNvSpPr>
              <a:spLocks noChangeArrowheads="1"/>
            </p:cNvSpPr>
            <p:nvPr/>
          </p:nvSpPr>
          <p:spPr bwMode="auto">
            <a:xfrm>
              <a:off x="3748088" y="2846388"/>
              <a:ext cx="368300" cy="368300"/>
            </a:xfrm>
            <a:prstGeom prst="ellipse">
              <a:avLst/>
            </a:prstGeom>
            <a:solidFill>
              <a:schemeClr val="hlink"/>
            </a:solidFill>
            <a:ln w="12700">
              <a:solidFill>
                <a:schemeClr val="tx1"/>
              </a:solidFill>
              <a:round/>
              <a:headEnd/>
              <a:tailEnd/>
            </a:ln>
          </p:spPr>
          <p:txBody>
            <a:bodyPr wrap="none" anchor="ctr"/>
            <a:lstStyle/>
            <a:p>
              <a:endParaRPr kumimoji="0" lang="zh-TW" altLang="en-US">
                <a:latin typeface="Calibri" pitchFamily="34" charset="0"/>
              </a:endParaRPr>
            </a:p>
          </p:txBody>
        </p:sp>
        <p:sp>
          <p:nvSpPr>
            <p:cNvPr id="7178" name="Oval 8"/>
            <p:cNvSpPr>
              <a:spLocks noChangeArrowheads="1"/>
            </p:cNvSpPr>
            <p:nvPr/>
          </p:nvSpPr>
          <p:spPr bwMode="auto">
            <a:xfrm>
              <a:off x="3062288" y="2846388"/>
              <a:ext cx="368300" cy="368300"/>
            </a:xfrm>
            <a:prstGeom prst="ellipse">
              <a:avLst/>
            </a:prstGeom>
            <a:solidFill>
              <a:schemeClr val="hlink"/>
            </a:solidFill>
            <a:ln w="12700">
              <a:solidFill>
                <a:schemeClr val="tx1"/>
              </a:solidFill>
              <a:round/>
              <a:headEnd/>
              <a:tailEnd/>
            </a:ln>
          </p:spPr>
          <p:txBody>
            <a:bodyPr wrap="none" anchor="ctr"/>
            <a:lstStyle/>
            <a:p>
              <a:endParaRPr kumimoji="0" lang="zh-TW" altLang="en-US">
                <a:latin typeface="Calibri" pitchFamily="34" charset="0"/>
              </a:endParaRPr>
            </a:p>
          </p:txBody>
        </p:sp>
        <p:sp>
          <p:nvSpPr>
            <p:cNvPr id="7179" name="Oval 9"/>
            <p:cNvSpPr>
              <a:spLocks noChangeArrowheads="1"/>
            </p:cNvSpPr>
            <p:nvPr/>
          </p:nvSpPr>
          <p:spPr bwMode="auto">
            <a:xfrm>
              <a:off x="5119688" y="2846388"/>
              <a:ext cx="368300" cy="368300"/>
            </a:xfrm>
            <a:prstGeom prst="ellipse">
              <a:avLst/>
            </a:prstGeom>
            <a:solidFill>
              <a:schemeClr val="hlink"/>
            </a:solidFill>
            <a:ln w="12700">
              <a:solidFill>
                <a:schemeClr val="tx1"/>
              </a:solidFill>
              <a:round/>
              <a:headEnd/>
              <a:tailEnd/>
            </a:ln>
          </p:spPr>
          <p:txBody>
            <a:bodyPr wrap="none" anchor="ctr"/>
            <a:lstStyle/>
            <a:p>
              <a:endParaRPr kumimoji="0" lang="zh-TW" altLang="en-US">
                <a:latin typeface="Calibri" pitchFamily="34" charset="0"/>
              </a:endParaRPr>
            </a:p>
          </p:txBody>
        </p:sp>
        <p:sp>
          <p:nvSpPr>
            <p:cNvPr id="7180" name="Oval 10"/>
            <p:cNvSpPr>
              <a:spLocks noChangeArrowheads="1"/>
            </p:cNvSpPr>
            <p:nvPr/>
          </p:nvSpPr>
          <p:spPr bwMode="auto">
            <a:xfrm>
              <a:off x="4433888" y="2846388"/>
              <a:ext cx="368300" cy="368300"/>
            </a:xfrm>
            <a:prstGeom prst="ellipse">
              <a:avLst/>
            </a:prstGeom>
            <a:solidFill>
              <a:schemeClr val="hlink"/>
            </a:solidFill>
            <a:ln w="12700">
              <a:solidFill>
                <a:schemeClr val="tx1"/>
              </a:solidFill>
              <a:round/>
              <a:headEnd/>
              <a:tailEnd/>
            </a:ln>
          </p:spPr>
          <p:txBody>
            <a:bodyPr wrap="none" anchor="ctr"/>
            <a:lstStyle/>
            <a:p>
              <a:endParaRPr kumimoji="0" lang="zh-TW" altLang="en-US">
                <a:latin typeface="Calibri" pitchFamily="34" charset="0"/>
              </a:endParaRPr>
            </a:p>
          </p:txBody>
        </p:sp>
        <p:sp>
          <p:nvSpPr>
            <p:cNvPr id="7181" name="Oval 11"/>
            <p:cNvSpPr>
              <a:spLocks noChangeArrowheads="1"/>
            </p:cNvSpPr>
            <p:nvPr/>
          </p:nvSpPr>
          <p:spPr bwMode="auto">
            <a:xfrm>
              <a:off x="6491288" y="2846388"/>
              <a:ext cx="368300" cy="368300"/>
            </a:xfrm>
            <a:prstGeom prst="ellipse">
              <a:avLst/>
            </a:prstGeom>
            <a:solidFill>
              <a:schemeClr val="hlink"/>
            </a:solidFill>
            <a:ln w="12700">
              <a:solidFill>
                <a:schemeClr val="tx1"/>
              </a:solidFill>
              <a:round/>
              <a:headEnd/>
              <a:tailEnd/>
            </a:ln>
          </p:spPr>
          <p:txBody>
            <a:bodyPr wrap="none" anchor="ctr"/>
            <a:lstStyle/>
            <a:p>
              <a:endParaRPr kumimoji="0" lang="zh-TW" altLang="en-US">
                <a:latin typeface="Calibri" pitchFamily="34" charset="0"/>
              </a:endParaRPr>
            </a:p>
          </p:txBody>
        </p:sp>
        <p:sp>
          <p:nvSpPr>
            <p:cNvPr id="7182" name="Oval 12"/>
            <p:cNvSpPr>
              <a:spLocks noChangeArrowheads="1"/>
            </p:cNvSpPr>
            <p:nvPr/>
          </p:nvSpPr>
          <p:spPr bwMode="auto">
            <a:xfrm>
              <a:off x="5805488" y="2846388"/>
              <a:ext cx="368300" cy="368300"/>
            </a:xfrm>
            <a:prstGeom prst="ellipse">
              <a:avLst/>
            </a:prstGeom>
            <a:solidFill>
              <a:schemeClr val="hlink"/>
            </a:solidFill>
            <a:ln w="12700">
              <a:solidFill>
                <a:schemeClr val="tx1"/>
              </a:solidFill>
              <a:round/>
              <a:headEnd/>
              <a:tailEnd/>
            </a:ln>
          </p:spPr>
          <p:txBody>
            <a:bodyPr wrap="none" anchor="ctr"/>
            <a:lstStyle/>
            <a:p>
              <a:endParaRPr kumimoji="0" lang="zh-TW" altLang="en-US">
                <a:latin typeface="Calibri" pitchFamily="34" charset="0"/>
              </a:endParaRPr>
            </a:p>
          </p:txBody>
        </p:sp>
        <p:sp>
          <p:nvSpPr>
            <p:cNvPr id="7183" name="Rectangle 13"/>
            <p:cNvSpPr>
              <a:spLocks noChangeArrowheads="1"/>
            </p:cNvSpPr>
            <p:nvPr/>
          </p:nvSpPr>
          <p:spPr bwMode="auto">
            <a:xfrm>
              <a:off x="928688" y="3489325"/>
              <a:ext cx="1206500" cy="292100"/>
            </a:xfrm>
            <a:prstGeom prst="rect">
              <a:avLst/>
            </a:prstGeom>
            <a:solidFill>
              <a:schemeClr val="bg1"/>
            </a:solidFill>
            <a:ln w="12700">
              <a:solidFill>
                <a:schemeClr val="tx1"/>
              </a:solidFill>
              <a:miter lim="800000"/>
              <a:headEnd/>
              <a:tailEnd/>
            </a:ln>
          </p:spPr>
          <p:txBody>
            <a:bodyPr wrap="none" anchor="ctr"/>
            <a:lstStyle/>
            <a:p>
              <a:endParaRPr kumimoji="0" lang="zh-TW" altLang="en-US">
                <a:latin typeface="Calibri" pitchFamily="34" charset="0"/>
              </a:endParaRPr>
            </a:p>
          </p:txBody>
        </p:sp>
        <p:sp>
          <p:nvSpPr>
            <p:cNvPr id="7184" name="Rectangle 14"/>
            <p:cNvSpPr>
              <a:spLocks noChangeArrowheads="1"/>
            </p:cNvSpPr>
            <p:nvPr/>
          </p:nvSpPr>
          <p:spPr bwMode="auto">
            <a:xfrm>
              <a:off x="2986088" y="3489325"/>
              <a:ext cx="1892300" cy="292100"/>
            </a:xfrm>
            <a:prstGeom prst="rect">
              <a:avLst/>
            </a:prstGeom>
            <a:noFill/>
            <a:ln w="12700">
              <a:solidFill>
                <a:schemeClr val="tx1"/>
              </a:solidFill>
              <a:miter lim="800000"/>
              <a:headEnd/>
              <a:tailEnd/>
            </a:ln>
          </p:spPr>
          <p:txBody>
            <a:bodyPr wrap="none" anchor="ctr"/>
            <a:lstStyle/>
            <a:p>
              <a:endParaRPr kumimoji="0" lang="zh-TW" altLang="en-US">
                <a:latin typeface="Calibri" pitchFamily="34" charset="0"/>
              </a:endParaRPr>
            </a:p>
          </p:txBody>
        </p:sp>
        <p:sp>
          <p:nvSpPr>
            <p:cNvPr id="7185" name="Rectangle 15"/>
            <p:cNvSpPr>
              <a:spLocks noChangeArrowheads="1"/>
            </p:cNvSpPr>
            <p:nvPr/>
          </p:nvSpPr>
          <p:spPr bwMode="auto">
            <a:xfrm>
              <a:off x="5119688" y="3489325"/>
              <a:ext cx="1816100" cy="292100"/>
            </a:xfrm>
            <a:prstGeom prst="rect">
              <a:avLst/>
            </a:prstGeom>
            <a:solidFill>
              <a:schemeClr val="bg1"/>
            </a:solidFill>
            <a:ln w="12700">
              <a:solidFill>
                <a:schemeClr val="tx1"/>
              </a:solidFill>
              <a:miter lim="800000"/>
              <a:headEnd/>
              <a:tailEnd/>
            </a:ln>
          </p:spPr>
          <p:txBody>
            <a:bodyPr wrap="none" anchor="ctr"/>
            <a:lstStyle/>
            <a:p>
              <a:endParaRPr kumimoji="0" lang="zh-TW" altLang="en-US">
                <a:latin typeface="Calibri" pitchFamily="34" charset="0"/>
              </a:endParaRPr>
            </a:p>
          </p:txBody>
        </p:sp>
        <p:sp>
          <p:nvSpPr>
            <p:cNvPr id="7186" name="Rectangle 16"/>
            <p:cNvSpPr>
              <a:spLocks noChangeArrowheads="1"/>
            </p:cNvSpPr>
            <p:nvPr/>
          </p:nvSpPr>
          <p:spPr bwMode="auto">
            <a:xfrm>
              <a:off x="1614488" y="4022725"/>
              <a:ext cx="2578100" cy="292100"/>
            </a:xfrm>
            <a:prstGeom prst="rect">
              <a:avLst/>
            </a:prstGeom>
            <a:noFill/>
            <a:ln w="12700">
              <a:solidFill>
                <a:schemeClr val="tx1"/>
              </a:solidFill>
              <a:miter lim="800000"/>
              <a:headEnd/>
              <a:tailEnd/>
            </a:ln>
          </p:spPr>
          <p:txBody>
            <a:bodyPr wrap="none" anchor="ctr"/>
            <a:lstStyle/>
            <a:p>
              <a:endParaRPr kumimoji="0" lang="zh-TW" altLang="en-US">
                <a:latin typeface="Calibri" pitchFamily="34" charset="0"/>
              </a:endParaRPr>
            </a:p>
          </p:txBody>
        </p:sp>
        <p:sp>
          <p:nvSpPr>
            <p:cNvPr id="7187" name="Rectangle 17"/>
            <p:cNvSpPr>
              <a:spLocks noChangeArrowheads="1"/>
            </p:cNvSpPr>
            <p:nvPr/>
          </p:nvSpPr>
          <p:spPr bwMode="auto">
            <a:xfrm>
              <a:off x="4433888" y="4022725"/>
              <a:ext cx="1892300" cy="292100"/>
            </a:xfrm>
            <a:prstGeom prst="rect">
              <a:avLst/>
            </a:prstGeom>
            <a:noFill/>
            <a:ln w="12700">
              <a:solidFill>
                <a:schemeClr val="tx1"/>
              </a:solidFill>
              <a:miter lim="800000"/>
              <a:headEnd/>
              <a:tailEnd/>
            </a:ln>
          </p:spPr>
          <p:txBody>
            <a:bodyPr wrap="none" anchor="ctr"/>
            <a:lstStyle/>
            <a:p>
              <a:endParaRPr kumimoji="0" lang="zh-TW" altLang="en-US">
                <a:latin typeface="Calibri" pitchFamily="34" charset="0"/>
              </a:endParaRPr>
            </a:p>
          </p:txBody>
        </p:sp>
        <p:sp>
          <p:nvSpPr>
            <p:cNvPr id="7188" name="Rectangle 18"/>
            <p:cNvSpPr>
              <a:spLocks noChangeArrowheads="1"/>
            </p:cNvSpPr>
            <p:nvPr/>
          </p:nvSpPr>
          <p:spPr bwMode="auto">
            <a:xfrm>
              <a:off x="5805488" y="4479925"/>
              <a:ext cx="1816100" cy="292100"/>
            </a:xfrm>
            <a:prstGeom prst="rect">
              <a:avLst/>
            </a:prstGeom>
            <a:noFill/>
            <a:ln w="12700">
              <a:solidFill>
                <a:schemeClr val="tx1"/>
              </a:solidFill>
              <a:miter lim="800000"/>
              <a:headEnd/>
              <a:tailEnd/>
            </a:ln>
          </p:spPr>
          <p:txBody>
            <a:bodyPr wrap="none" anchor="ctr"/>
            <a:lstStyle/>
            <a:p>
              <a:endParaRPr kumimoji="0" lang="zh-TW" altLang="en-US">
                <a:latin typeface="Calibri" pitchFamily="34" charset="0"/>
              </a:endParaRPr>
            </a:p>
          </p:txBody>
        </p:sp>
        <p:sp>
          <p:nvSpPr>
            <p:cNvPr id="7189" name="Rectangle 19"/>
            <p:cNvSpPr>
              <a:spLocks noChangeArrowheads="1"/>
            </p:cNvSpPr>
            <p:nvPr/>
          </p:nvSpPr>
          <p:spPr bwMode="auto">
            <a:xfrm>
              <a:off x="2376488" y="4479925"/>
              <a:ext cx="1130300" cy="292100"/>
            </a:xfrm>
            <a:prstGeom prst="rect">
              <a:avLst/>
            </a:prstGeom>
            <a:solidFill>
              <a:schemeClr val="bg1"/>
            </a:solidFill>
            <a:ln w="12700">
              <a:solidFill>
                <a:schemeClr val="tx1"/>
              </a:solidFill>
              <a:miter lim="800000"/>
              <a:headEnd/>
              <a:tailEnd/>
            </a:ln>
          </p:spPr>
          <p:txBody>
            <a:bodyPr wrap="none" anchor="ctr"/>
            <a:lstStyle/>
            <a:p>
              <a:endParaRPr kumimoji="0" lang="zh-TW" altLang="en-US">
                <a:latin typeface="Calibri" pitchFamily="34" charset="0"/>
              </a:endParaRPr>
            </a:p>
          </p:txBody>
        </p:sp>
        <p:sp>
          <p:nvSpPr>
            <p:cNvPr id="7190" name="Rectangle 20"/>
            <p:cNvSpPr>
              <a:spLocks noChangeArrowheads="1"/>
            </p:cNvSpPr>
            <p:nvPr/>
          </p:nvSpPr>
          <p:spPr bwMode="auto">
            <a:xfrm>
              <a:off x="2376488" y="4937125"/>
              <a:ext cx="1130300" cy="292100"/>
            </a:xfrm>
            <a:prstGeom prst="rect">
              <a:avLst/>
            </a:prstGeom>
            <a:noFill/>
            <a:ln w="12700">
              <a:solidFill>
                <a:schemeClr val="tx1"/>
              </a:solidFill>
              <a:miter lim="800000"/>
              <a:headEnd/>
              <a:tailEnd/>
            </a:ln>
          </p:spPr>
          <p:txBody>
            <a:bodyPr wrap="none" anchor="ctr"/>
            <a:lstStyle/>
            <a:p>
              <a:endParaRPr kumimoji="0" lang="zh-TW" altLang="en-US">
                <a:latin typeface="Calibri" pitchFamily="34" charset="0"/>
              </a:endParaRPr>
            </a:p>
          </p:txBody>
        </p:sp>
        <p:sp>
          <p:nvSpPr>
            <p:cNvPr id="7191" name="Rectangle 21"/>
            <p:cNvSpPr>
              <a:spLocks noChangeArrowheads="1"/>
            </p:cNvSpPr>
            <p:nvPr/>
          </p:nvSpPr>
          <p:spPr bwMode="auto">
            <a:xfrm>
              <a:off x="928688" y="4022725"/>
              <a:ext cx="520700" cy="292100"/>
            </a:xfrm>
            <a:prstGeom prst="rect">
              <a:avLst/>
            </a:prstGeom>
            <a:noFill/>
            <a:ln w="12700">
              <a:solidFill>
                <a:schemeClr val="tx1"/>
              </a:solidFill>
              <a:miter lim="800000"/>
              <a:headEnd/>
              <a:tailEnd/>
            </a:ln>
          </p:spPr>
          <p:txBody>
            <a:bodyPr wrap="none" anchor="ctr"/>
            <a:lstStyle/>
            <a:p>
              <a:endParaRPr kumimoji="0" lang="zh-TW" altLang="en-US">
                <a:latin typeface="Calibri" pitchFamily="34" charset="0"/>
              </a:endParaRPr>
            </a:p>
          </p:txBody>
        </p:sp>
        <p:sp>
          <p:nvSpPr>
            <p:cNvPr id="7192" name="Rectangle 22"/>
            <p:cNvSpPr>
              <a:spLocks noChangeArrowheads="1"/>
            </p:cNvSpPr>
            <p:nvPr/>
          </p:nvSpPr>
          <p:spPr bwMode="auto">
            <a:xfrm>
              <a:off x="928688" y="4479925"/>
              <a:ext cx="520700" cy="292100"/>
            </a:xfrm>
            <a:prstGeom prst="rect">
              <a:avLst/>
            </a:prstGeom>
            <a:noFill/>
            <a:ln w="12700">
              <a:solidFill>
                <a:schemeClr val="tx1"/>
              </a:solidFill>
              <a:miter lim="800000"/>
              <a:headEnd/>
              <a:tailEnd/>
            </a:ln>
          </p:spPr>
          <p:txBody>
            <a:bodyPr wrap="none" anchor="ctr"/>
            <a:lstStyle/>
            <a:p>
              <a:endParaRPr kumimoji="0" lang="zh-TW" altLang="en-US">
                <a:latin typeface="Calibri" pitchFamily="34" charset="0"/>
              </a:endParaRPr>
            </a:p>
          </p:txBody>
        </p:sp>
        <p:sp>
          <p:nvSpPr>
            <p:cNvPr id="7193" name="Rectangle 23"/>
            <p:cNvSpPr>
              <a:spLocks noChangeArrowheads="1"/>
            </p:cNvSpPr>
            <p:nvPr/>
          </p:nvSpPr>
          <p:spPr bwMode="auto">
            <a:xfrm>
              <a:off x="1614488" y="4479925"/>
              <a:ext cx="520700" cy="292100"/>
            </a:xfrm>
            <a:prstGeom prst="rect">
              <a:avLst/>
            </a:prstGeom>
            <a:noFill/>
            <a:ln w="12700">
              <a:solidFill>
                <a:schemeClr val="tx1"/>
              </a:solidFill>
              <a:miter lim="800000"/>
              <a:headEnd/>
              <a:tailEnd/>
            </a:ln>
          </p:spPr>
          <p:txBody>
            <a:bodyPr wrap="none" anchor="ctr"/>
            <a:lstStyle/>
            <a:p>
              <a:endParaRPr kumimoji="0" lang="zh-TW" altLang="en-US">
                <a:latin typeface="Calibri" pitchFamily="34" charset="0"/>
              </a:endParaRPr>
            </a:p>
          </p:txBody>
        </p:sp>
        <p:sp>
          <p:nvSpPr>
            <p:cNvPr id="7194" name="Rectangle 24"/>
            <p:cNvSpPr>
              <a:spLocks noChangeArrowheads="1"/>
            </p:cNvSpPr>
            <p:nvPr/>
          </p:nvSpPr>
          <p:spPr bwMode="auto">
            <a:xfrm>
              <a:off x="3671888" y="4479925"/>
              <a:ext cx="520700" cy="292100"/>
            </a:xfrm>
            <a:prstGeom prst="rect">
              <a:avLst/>
            </a:prstGeom>
            <a:noFill/>
            <a:ln w="12700">
              <a:solidFill>
                <a:schemeClr val="tx1"/>
              </a:solidFill>
              <a:miter lim="800000"/>
              <a:headEnd/>
              <a:tailEnd/>
            </a:ln>
          </p:spPr>
          <p:txBody>
            <a:bodyPr wrap="none" anchor="ctr"/>
            <a:lstStyle/>
            <a:p>
              <a:endParaRPr kumimoji="0" lang="zh-TW" altLang="en-US">
                <a:latin typeface="Calibri" pitchFamily="34" charset="0"/>
              </a:endParaRPr>
            </a:p>
          </p:txBody>
        </p:sp>
        <p:sp>
          <p:nvSpPr>
            <p:cNvPr id="7195" name="Rectangle 25"/>
            <p:cNvSpPr>
              <a:spLocks noChangeArrowheads="1"/>
            </p:cNvSpPr>
            <p:nvPr/>
          </p:nvSpPr>
          <p:spPr bwMode="auto">
            <a:xfrm>
              <a:off x="928688" y="4937125"/>
              <a:ext cx="520700" cy="292100"/>
            </a:xfrm>
            <a:prstGeom prst="rect">
              <a:avLst/>
            </a:prstGeom>
            <a:noFill/>
            <a:ln w="12700">
              <a:solidFill>
                <a:schemeClr val="tx1"/>
              </a:solidFill>
              <a:miter lim="800000"/>
              <a:headEnd/>
              <a:tailEnd/>
            </a:ln>
          </p:spPr>
          <p:txBody>
            <a:bodyPr wrap="none" anchor="ctr"/>
            <a:lstStyle/>
            <a:p>
              <a:endParaRPr kumimoji="0" lang="zh-TW" altLang="en-US">
                <a:latin typeface="Calibri" pitchFamily="34" charset="0"/>
              </a:endParaRPr>
            </a:p>
          </p:txBody>
        </p:sp>
        <p:sp>
          <p:nvSpPr>
            <p:cNvPr id="7196" name="Rectangle 26"/>
            <p:cNvSpPr>
              <a:spLocks noChangeArrowheads="1"/>
            </p:cNvSpPr>
            <p:nvPr/>
          </p:nvSpPr>
          <p:spPr bwMode="auto">
            <a:xfrm>
              <a:off x="928688" y="5394325"/>
              <a:ext cx="520700" cy="292100"/>
            </a:xfrm>
            <a:prstGeom prst="rect">
              <a:avLst/>
            </a:prstGeom>
            <a:noFill/>
            <a:ln w="12700">
              <a:solidFill>
                <a:schemeClr val="tx1"/>
              </a:solidFill>
              <a:miter lim="800000"/>
              <a:headEnd/>
              <a:tailEnd/>
            </a:ln>
          </p:spPr>
          <p:txBody>
            <a:bodyPr wrap="none" anchor="ctr"/>
            <a:lstStyle/>
            <a:p>
              <a:endParaRPr kumimoji="0" lang="zh-TW" altLang="en-US">
                <a:latin typeface="Calibri" pitchFamily="34" charset="0"/>
              </a:endParaRPr>
            </a:p>
          </p:txBody>
        </p:sp>
        <p:sp>
          <p:nvSpPr>
            <p:cNvPr id="7197" name="Rectangle 27"/>
            <p:cNvSpPr>
              <a:spLocks noChangeArrowheads="1"/>
            </p:cNvSpPr>
            <p:nvPr/>
          </p:nvSpPr>
          <p:spPr bwMode="auto">
            <a:xfrm>
              <a:off x="6491288" y="4022725"/>
              <a:ext cx="520700" cy="292100"/>
            </a:xfrm>
            <a:prstGeom prst="rect">
              <a:avLst/>
            </a:prstGeom>
            <a:noFill/>
            <a:ln w="12700">
              <a:solidFill>
                <a:schemeClr val="tx1"/>
              </a:solidFill>
              <a:miter lim="800000"/>
              <a:headEnd/>
              <a:tailEnd/>
            </a:ln>
          </p:spPr>
          <p:txBody>
            <a:bodyPr wrap="none" anchor="ctr"/>
            <a:lstStyle/>
            <a:p>
              <a:endParaRPr kumimoji="0" lang="zh-TW" altLang="en-US">
                <a:latin typeface="Calibri" pitchFamily="34" charset="0"/>
              </a:endParaRPr>
            </a:p>
          </p:txBody>
        </p:sp>
        <p:sp>
          <p:nvSpPr>
            <p:cNvPr id="7198" name="Rectangle 28"/>
            <p:cNvSpPr>
              <a:spLocks noChangeArrowheads="1"/>
            </p:cNvSpPr>
            <p:nvPr/>
          </p:nvSpPr>
          <p:spPr bwMode="auto">
            <a:xfrm>
              <a:off x="928688" y="5851525"/>
              <a:ext cx="520700" cy="292100"/>
            </a:xfrm>
            <a:prstGeom prst="rect">
              <a:avLst/>
            </a:prstGeom>
            <a:noFill/>
            <a:ln w="12700">
              <a:solidFill>
                <a:schemeClr val="tx1"/>
              </a:solidFill>
              <a:miter lim="800000"/>
              <a:headEnd/>
              <a:tailEnd/>
            </a:ln>
          </p:spPr>
          <p:txBody>
            <a:bodyPr wrap="none" anchor="ctr"/>
            <a:lstStyle/>
            <a:p>
              <a:endParaRPr kumimoji="0" lang="zh-TW" altLang="en-US">
                <a:latin typeface="Calibri" pitchFamily="34" charset="0"/>
              </a:endParaRPr>
            </a:p>
          </p:txBody>
        </p:sp>
        <p:sp>
          <p:nvSpPr>
            <p:cNvPr id="7199" name="Rectangle 29"/>
            <p:cNvSpPr>
              <a:spLocks noChangeArrowheads="1"/>
            </p:cNvSpPr>
            <p:nvPr/>
          </p:nvSpPr>
          <p:spPr bwMode="auto">
            <a:xfrm>
              <a:off x="4357688" y="5394325"/>
              <a:ext cx="520700" cy="292100"/>
            </a:xfrm>
            <a:prstGeom prst="rect">
              <a:avLst/>
            </a:prstGeom>
            <a:solidFill>
              <a:schemeClr val="bg1"/>
            </a:solidFill>
            <a:ln w="12700">
              <a:solidFill>
                <a:schemeClr val="tx1"/>
              </a:solidFill>
              <a:miter lim="800000"/>
              <a:headEnd/>
              <a:tailEnd/>
            </a:ln>
          </p:spPr>
          <p:txBody>
            <a:bodyPr wrap="none" anchor="ctr"/>
            <a:lstStyle/>
            <a:p>
              <a:endParaRPr kumimoji="0" lang="zh-TW" altLang="en-US">
                <a:latin typeface="Calibri" pitchFamily="34" charset="0"/>
              </a:endParaRPr>
            </a:p>
          </p:txBody>
        </p:sp>
        <p:sp>
          <p:nvSpPr>
            <p:cNvPr id="7200" name="Rectangle 30"/>
            <p:cNvSpPr>
              <a:spLocks noChangeArrowheads="1"/>
            </p:cNvSpPr>
            <p:nvPr/>
          </p:nvSpPr>
          <p:spPr bwMode="auto">
            <a:xfrm>
              <a:off x="4357688" y="4937125"/>
              <a:ext cx="520700" cy="292100"/>
            </a:xfrm>
            <a:prstGeom prst="rect">
              <a:avLst/>
            </a:prstGeom>
            <a:noFill/>
            <a:ln w="12700">
              <a:solidFill>
                <a:schemeClr val="tx1"/>
              </a:solidFill>
              <a:miter lim="800000"/>
              <a:headEnd/>
              <a:tailEnd/>
            </a:ln>
          </p:spPr>
          <p:txBody>
            <a:bodyPr wrap="none" anchor="ctr"/>
            <a:lstStyle/>
            <a:p>
              <a:endParaRPr kumimoji="0" lang="zh-TW" altLang="en-US">
                <a:latin typeface="Calibri" pitchFamily="34" charset="0"/>
              </a:endParaRPr>
            </a:p>
          </p:txBody>
        </p:sp>
        <p:sp>
          <p:nvSpPr>
            <p:cNvPr id="7201" name="Rectangle 31"/>
            <p:cNvSpPr>
              <a:spLocks noChangeArrowheads="1"/>
            </p:cNvSpPr>
            <p:nvPr/>
          </p:nvSpPr>
          <p:spPr bwMode="auto">
            <a:xfrm>
              <a:off x="7786688" y="3489325"/>
              <a:ext cx="520700" cy="292100"/>
            </a:xfrm>
            <a:prstGeom prst="rect">
              <a:avLst/>
            </a:prstGeom>
            <a:noFill/>
            <a:ln w="12700">
              <a:solidFill>
                <a:schemeClr val="tx1"/>
              </a:solidFill>
              <a:miter lim="800000"/>
              <a:headEnd/>
              <a:tailEnd/>
            </a:ln>
          </p:spPr>
          <p:txBody>
            <a:bodyPr wrap="none" anchor="ctr"/>
            <a:lstStyle/>
            <a:p>
              <a:endParaRPr kumimoji="0" lang="zh-TW" altLang="en-US">
                <a:latin typeface="Calibri" pitchFamily="34" charset="0"/>
              </a:endParaRPr>
            </a:p>
          </p:txBody>
        </p:sp>
        <p:sp>
          <p:nvSpPr>
            <p:cNvPr id="7202" name="Rectangle 32"/>
            <p:cNvSpPr>
              <a:spLocks noChangeArrowheads="1"/>
            </p:cNvSpPr>
            <p:nvPr/>
          </p:nvSpPr>
          <p:spPr bwMode="auto">
            <a:xfrm>
              <a:off x="7100888" y="3489325"/>
              <a:ext cx="520700" cy="292100"/>
            </a:xfrm>
            <a:prstGeom prst="rect">
              <a:avLst/>
            </a:prstGeom>
            <a:noFill/>
            <a:ln w="12700">
              <a:solidFill>
                <a:schemeClr val="tx1"/>
              </a:solidFill>
              <a:miter lim="800000"/>
              <a:headEnd/>
              <a:tailEnd/>
            </a:ln>
          </p:spPr>
          <p:txBody>
            <a:bodyPr wrap="none" anchor="ctr"/>
            <a:lstStyle/>
            <a:p>
              <a:endParaRPr kumimoji="0" lang="zh-TW" altLang="en-US">
                <a:latin typeface="Calibri" pitchFamily="34" charset="0"/>
              </a:endParaRPr>
            </a:p>
          </p:txBody>
        </p:sp>
        <p:sp>
          <p:nvSpPr>
            <p:cNvPr id="7203" name="Rectangle 33"/>
            <p:cNvSpPr>
              <a:spLocks noChangeArrowheads="1"/>
            </p:cNvSpPr>
            <p:nvPr/>
          </p:nvSpPr>
          <p:spPr bwMode="auto">
            <a:xfrm>
              <a:off x="6491288" y="4937125"/>
              <a:ext cx="1130300" cy="292100"/>
            </a:xfrm>
            <a:prstGeom prst="rect">
              <a:avLst/>
            </a:prstGeom>
            <a:noFill/>
            <a:ln w="12700">
              <a:solidFill>
                <a:schemeClr val="tx1"/>
              </a:solidFill>
              <a:miter lim="800000"/>
              <a:headEnd/>
              <a:tailEnd/>
            </a:ln>
          </p:spPr>
          <p:txBody>
            <a:bodyPr wrap="none" anchor="ctr"/>
            <a:lstStyle/>
            <a:p>
              <a:endParaRPr kumimoji="0" lang="zh-TW" altLang="en-US">
                <a:latin typeface="Calibri" pitchFamily="34" charset="0"/>
              </a:endParaRPr>
            </a:p>
          </p:txBody>
        </p:sp>
        <p:sp>
          <p:nvSpPr>
            <p:cNvPr id="7204" name="Rectangle 34"/>
            <p:cNvSpPr>
              <a:spLocks noChangeArrowheads="1"/>
            </p:cNvSpPr>
            <p:nvPr/>
          </p:nvSpPr>
          <p:spPr bwMode="auto">
            <a:xfrm>
              <a:off x="3671888" y="4937125"/>
              <a:ext cx="520700" cy="292100"/>
            </a:xfrm>
            <a:prstGeom prst="rect">
              <a:avLst/>
            </a:prstGeom>
            <a:solidFill>
              <a:schemeClr val="bg1"/>
            </a:solidFill>
            <a:ln w="12700">
              <a:solidFill>
                <a:schemeClr val="tx1"/>
              </a:solidFill>
              <a:miter lim="800000"/>
              <a:headEnd/>
              <a:tailEnd/>
            </a:ln>
          </p:spPr>
          <p:txBody>
            <a:bodyPr wrap="none" anchor="ctr"/>
            <a:lstStyle/>
            <a:p>
              <a:endParaRPr kumimoji="0" lang="zh-TW" altLang="en-US">
                <a:latin typeface="Calibri" pitchFamily="34" charset="0"/>
              </a:endParaRPr>
            </a:p>
          </p:txBody>
        </p:sp>
        <p:sp>
          <p:nvSpPr>
            <p:cNvPr id="7205" name="Rectangle 35"/>
            <p:cNvSpPr>
              <a:spLocks noChangeArrowheads="1"/>
            </p:cNvSpPr>
            <p:nvPr/>
          </p:nvSpPr>
          <p:spPr bwMode="auto">
            <a:xfrm>
              <a:off x="5119688" y="5394325"/>
              <a:ext cx="520700" cy="292100"/>
            </a:xfrm>
            <a:prstGeom prst="rect">
              <a:avLst/>
            </a:prstGeom>
            <a:noFill/>
            <a:ln w="12700">
              <a:solidFill>
                <a:schemeClr val="tx1"/>
              </a:solidFill>
              <a:miter lim="800000"/>
              <a:headEnd/>
              <a:tailEnd/>
            </a:ln>
          </p:spPr>
          <p:txBody>
            <a:bodyPr wrap="none" anchor="ctr"/>
            <a:lstStyle/>
            <a:p>
              <a:endParaRPr kumimoji="0" lang="zh-TW" altLang="en-US">
                <a:latin typeface="Calibri" pitchFamily="34" charset="0"/>
              </a:endParaRPr>
            </a:p>
          </p:txBody>
        </p:sp>
        <p:sp>
          <p:nvSpPr>
            <p:cNvPr id="7206" name="Rectangle 36"/>
            <p:cNvSpPr>
              <a:spLocks noChangeArrowheads="1"/>
            </p:cNvSpPr>
            <p:nvPr/>
          </p:nvSpPr>
          <p:spPr bwMode="auto">
            <a:xfrm>
              <a:off x="4357688" y="4479925"/>
              <a:ext cx="1282700" cy="292100"/>
            </a:xfrm>
            <a:prstGeom prst="rect">
              <a:avLst/>
            </a:prstGeom>
            <a:noFill/>
            <a:ln w="12700">
              <a:solidFill>
                <a:schemeClr val="tx1"/>
              </a:solidFill>
              <a:miter lim="800000"/>
              <a:headEnd/>
              <a:tailEnd/>
            </a:ln>
          </p:spPr>
          <p:txBody>
            <a:bodyPr wrap="none" anchor="ctr"/>
            <a:lstStyle/>
            <a:p>
              <a:endParaRPr kumimoji="0" lang="zh-TW" altLang="en-US">
                <a:latin typeface="Calibri" pitchFamily="34" charset="0"/>
              </a:endParaRPr>
            </a:p>
          </p:txBody>
        </p:sp>
        <p:sp>
          <p:nvSpPr>
            <p:cNvPr id="7207" name="Rectangle 37"/>
            <p:cNvSpPr>
              <a:spLocks noChangeArrowheads="1"/>
            </p:cNvSpPr>
            <p:nvPr/>
          </p:nvSpPr>
          <p:spPr bwMode="auto">
            <a:xfrm>
              <a:off x="5119688" y="4937125"/>
              <a:ext cx="1206500" cy="292100"/>
            </a:xfrm>
            <a:prstGeom prst="rect">
              <a:avLst/>
            </a:prstGeom>
            <a:noFill/>
            <a:ln w="12700">
              <a:solidFill>
                <a:schemeClr val="tx1"/>
              </a:solidFill>
              <a:miter lim="800000"/>
              <a:headEnd/>
              <a:tailEnd/>
            </a:ln>
          </p:spPr>
          <p:txBody>
            <a:bodyPr wrap="none" anchor="ctr"/>
            <a:lstStyle/>
            <a:p>
              <a:endParaRPr kumimoji="0" lang="zh-TW" altLang="en-US">
                <a:latin typeface="Calibri" pitchFamily="34" charset="0"/>
              </a:endParaRPr>
            </a:p>
          </p:txBody>
        </p:sp>
        <p:sp>
          <p:nvSpPr>
            <p:cNvPr id="7208" name="Rectangle 38"/>
            <p:cNvSpPr>
              <a:spLocks noChangeArrowheads="1"/>
            </p:cNvSpPr>
            <p:nvPr/>
          </p:nvSpPr>
          <p:spPr bwMode="auto">
            <a:xfrm>
              <a:off x="7177088" y="4022725"/>
              <a:ext cx="1130300" cy="292100"/>
            </a:xfrm>
            <a:prstGeom prst="rect">
              <a:avLst/>
            </a:prstGeom>
            <a:solidFill>
              <a:schemeClr val="bg1"/>
            </a:solidFill>
            <a:ln w="12700">
              <a:solidFill>
                <a:schemeClr val="tx1"/>
              </a:solidFill>
              <a:miter lim="800000"/>
              <a:headEnd/>
              <a:tailEnd/>
            </a:ln>
          </p:spPr>
          <p:txBody>
            <a:bodyPr wrap="none" anchor="ctr"/>
            <a:lstStyle/>
            <a:p>
              <a:endParaRPr kumimoji="0" lang="zh-TW" altLang="en-US">
                <a:latin typeface="Calibri" pitchFamily="34" charset="0"/>
              </a:endParaRPr>
            </a:p>
          </p:txBody>
        </p:sp>
        <p:sp>
          <p:nvSpPr>
            <p:cNvPr id="7209" name="Rectangle 39"/>
            <p:cNvSpPr>
              <a:spLocks noChangeArrowheads="1"/>
            </p:cNvSpPr>
            <p:nvPr/>
          </p:nvSpPr>
          <p:spPr bwMode="auto">
            <a:xfrm>
              <a:off x="1614488" y="5394325"/>
              <a:ext cx="1130300" cy="292100"/>
            </a:xfrm>
            <a:prstGeom prst="rect">
              <a:avLst/>
            </a:prstGeom>
            <a:noFill/>
            <a:ln w="12700">
              <a:solidFill>
                <a:schemeClr val="tx1"/>
              </a:solidFill>
              <a:miter lim="800000"/>
              <a:headEnd/>
              <a:tailEnd/>
            </a:ln>
          </p:spPr>
          <p:txBody>
            <a:bodyPr wrap="none" anchor="ctr"/>
            <a:lstStyle/>
            <a:p>
              <a:endParaRPr kumimoji="0" lang="zh-TW" altLang="en-US">
                <a:latin typeface="Calibri" pitchFamily="34" charset="0"/>
              </a:endParaRPr>
            </a:p>
          </p:txBody>
        </p:sp>
        <p:sp>
          <p:nvSpPr>
            <p:cNvPr id="7210" name="Rectangle 40"/>
            <p:cNvSpPr>
              <a:spLocks noChangeArrowheads="1"/>
            </p:cNvSpPr>
            <p:nvPr/>
          </p:nvSpPr>
          <p:spPr bwMode="auto">
            <a:xfrm>
              <a:off x="2986088" y="5394325"/>
              <a:ext cx="1206500" cy="292100"/>
            </a:xfrm>
            <a:prstGeom prst="rect">
              <a:avLst/>
            </a:prstGeom>
            <a:noFill/>
            <a:ln w="12700">
              <a:solidFill>
                <a:schemeClr val="tx1"/>
              </a:solidFill>
              <a:miter lim="800000"/>
              <a:headEnd/>
              <a:tailEnd/>
            </a:ln>
          </p:spPr>
          <p:txBody>
            <a:bodyPr wrap="none" anchor="ctr"/>
            <a:lstStyle/>
            <a:p>
              <a:endParaRPr kumimoji="0" lang="zh-TW" altLang="en-US">
                <a:latin typeface="Calibri" pitchFamily="34" charset="0"/>
              </a:endParaRPr>
            </a:p>
          </p:txBody>
        </p:sp>
        <p:sp>
          <p:nvSpPr>
            <p:cNvPr id="7211" name="Rectangle 41"/>
            <p:cNvSpPr>
              <a:spLocks noChangeArrowheads="1"/>
            </p:cNvSpPr>
            <p:nvPr/>
          </p:nvSpPr>
          <p:spPr bwMode="auto">
            <a:xfrm>
              <a:off x="7786688" y="5394325"/>
              <a:ext cx="520700" cy="292100"/>
            </a:xfrm>
            <a:prstGeom prst="rect">
              <a:avLst/>
            </a:prstGeom>
            <a:noFill/>
            <a:ln w="12700">
              <a:solidFill>
                <a:schemeClr val="tx1"/>
              </a:solidFill>
              <a:miter lim="800000"/>
              <a:headEnd/>
              <a:tailEnd/>
            </a:ln>
          </p:spPr>
          <p:txBody>
            <a:bodyPr wrap="none" anchor="ctr"/>
            <a:lstStyle/>
            <a:p>
              <a:endParaRPr kumimoji="0" lang="zh-TW" altLang="en-US">
                <a:latin typeface="Calibri" pitchFamily="34" charset="0"/>
              </a:endParaRPr>
            </a:p>
          </p:txBody>
        </p:sp>
        <p:sp>
          <p:nvSpPr>
            <p:cNvPr id="7212" name="Rectangle 42"/>
            <p:cNvSpPr>
              <a:spLocks noChangeArrowheads="1"/>
            </p:cNvSpPr>
            <p:nvPr/>
          </p:nvSpPr>
          <p:spPr bwMode="auto">
            <a:xfrm>
              <a:off x="7786688" y="4937125"/>
              <a:ext cx="520700" cy="292100"/>
            </a:xfrm>
            <a:prstGeom prst="rect">
              <a:avLst/>
            </a:prstGeom>
            <a:noFill/>
            <a:ln w="12700">
              <a:solidFill>
                <a:schemeClr val="tx1"/>
              </a:solidFill>
              <a:miter lim="800000"/>
              <a:headEnd/>
              <a:tailEnd/>
            </a:ln>
          </p:spPr>
          <p:txBody>
            <a:bodyPr wrap="none" anchor="ctr"/>
            <a:lstStyle/>
            <a:p>
              <a:endParaRPr kumimoji="0" lang="zh-TW" altLang="en-US">
                <a:latin typeface="Calibri" pitchFamily="34" charset="0"/>
              </a:endParaRPr>
            </a:p>
          </p:txBody>
        </p:sp>
        <p:sp>
          <p:nvSpPr>
            <p:cNvPr id="7213" name="Rectangle 43"/>
            <p:cNvSpPr>
              <a:spLocks noChangeArrowheads="1"/>
            </p:cNvSpPr>
            <p:nvPr/>
          </p:nvSpPr>
          <p:spPr bwMode="auto">
            <a:xfrm>
              <a:off x="7786688" y="4479925"/>
              <a:ext cx="520700" cy="292100"/>
            </a:xfrm>
            <a:prstGeom prst="rect">
              <a:avLst/>
            </a:prstGeom>
            <a:noFill/>
            <a:ln w="12700">
              <a:solidFill>
                <a:schemeClr val="tx1"/>
              </a:solidFill>
              <a:miter lim="800000"/>
              <a:headEnd/>
              <a:tailEnd/>
            </a:ln>
          </p:spPr>
          <p:txBody>
            <a:bodyPr wrap="none" anchor="ctr"/>
            <a:lstStyle/>
            <a:p>
              <a:endParaRPr kumimoji="0" lang="zh-TW" altLang="en-US">
                <a:latin typeface="Calibri" pitchFamily="34" charset="0"/>
              </a:endParaRPr>
            </a:p>
          </p:txBody>
        </p:sp>
        <p:sp>
          <p:nvSpPr>
            <p:cNvPr id="7214" name="Rectangle 44"/>
            <p:cNvSpPr>
              <a:spLocks noChangeArrowheads="1"/>
            </p:cNvSpPr>
            <p:nvPr/>
          </p:nvSpPr>
          <p:spPr bwMode="auto">
            <a:xfrm>
              <a:off x="2300288" y="3489325"/>
              <a:ext cx="520700" cy="292100"/>
            </a:xfrm>
            <a:prstGeom prst="rect">
              <a:avLst/>
            </a:prstGeom>
            <a:noFill/>
            <a:ln w="12700">
              <a:solidFill>
                <a:schemeClr val="tx1"/>
              </a:solidFill>
              <a:miter lim="800000"/>
              <a:headEnd/>
              <a:tailEnd/>
            </a:ln>
          </p:spPr>
          <p:txBody>
            <a:bodyPr wrap="none" anchor="ctr"/>
            <a:lstStyle/>
            <a:p>
              <a:endParaRPr kumimoji="0" lang="zh-TW" altLang="en-US">
                <a:latin typeface="Calibri" pitchFamily="34" charset="0"/>
              </a:endParaRPr>
            </a:p>
          </p:txBody>
        </p:sp>
        <p:sp>
          <p:nvSpPr>
            <p:cNvPr id="7215" name="Rectangle 45"/>
            <p:cNvSpPr>
              <a:spLocks noChangeArrowheads="1"/>
            </p:cNvSpPr>
            <p:nvPr/>
          </p:nvSpPr>
          <p:spPr bwMode="auto">
            <a:xfrm>
              <a:off x="1614488" y="4937125"/>
              <a:ext cx="520700" cy="292100"/>
            </a:xfrm>
            <a:prstGeom prst="rect">
              <a:avLst/>
            </a:prstGeom>
            <a:noFill/>
            <a:ln w="12700">
              <a:solidFill>
                <a:schemeClr val="tx1"/>
              </a:solidFill>
              <a:miter lim="800000"/>
              <a:headEnd/>
              <a:tailEnd/>
            </a:ln>
          </p:spPr>
          <p:txBody>
            <a:bodyPr wrap="none" anchor="ctr"/>
            <a:lstStyle/>
            <a:p>
              <a:endParaRPr kumimoji="0" lang="zh-TW" altLang="en-US">
                <a:latin typeface="Calibri" pitchFamily="34" charset="0"/>
              </a:endParaRPr>
            </a:p>
          </p:txBody>
        </p:sp>
        <p:sp>
          <p:nvSpPr>
            <p:cNvPr id="7216" name="Line 48"/>
            <p:cNvSpPr>
              <a:spLocks noChangeShapeType="1"/>
            </p:cNvSpPr>
            <p:nvPr/>
          </p:nvSpPr>
          <p:spPr bwMode="auto">
            <a:xfrm>
              <a:off x="2055813" y="3719513"/>
              <a:ext cx="431800" cy="865187"/>
            </a:xfrm>
            <a:prstGeom prst="line">
              <a:avLst/>
            </a:prstGeom>
            <a:noFill/>
            <a:ln w="19050">
              <a:solidFill>
                <a:srgbClr val="00B0F0"/>
              </a:solidFill>
              <a:miter lim="800000"/>
              <a:headEnd/>
              <a:tailEnd type="triangle" w="med" len="med"/>
            </a:ln>
          </p:spPr>
          <p:txBody>
            <a:bodyPr wrap="none"/>
            <a:lstStyle/>
            <a:p>
              <a:endParaRPr lang="zh-TW" altLang="en-US"/>
            </a:p>
          </p:txBody>
        </p:sp>
        <p:sp>
          <p:nvSpPr>
            <p:cNvPr id="7217" name="Line 49"/>
            <p:cNvSpPr>
              <a:spLocks noChangeShapeType="1"/>
            </p:cNvSpPr>
            <p:nvPr/>
          </p:nvSpPr>
          <p:spPr bwMode="auto">
            <a:xfrm>
              <a:off x="1335088" y="5087938"/>
              <a:ext cx="431800" cy="431800"/>
            </a:xfrm>
            <a:prstGeom prst="line">
              <a:avLst/>
            </a:prstGeom>
            <a:noFill/>
            <a:ln w="19050">
              <a:solidFill>
                <a:srgbClr val="00B0F0"/>
              </a:solidFill>
              <a:miter lim="800000"/>
              <a:headEnd/>
              <a:tailEnd type="triangle" w="med" len="med"/>
            </a:ln>
          </p:spPr>
          <p:txBody>
            <a:bodyPr wrap="none"/>
            <a:lstStyle/>
            <a:p>
              <a:endParaRPr lang="zh-TW" altLang="en-US"/>
            </a:p>
          </p:txBody>
        </p:sp>
        <p:sp>
          <p:nvSpPr>
            <p:cNvPr id="7218" name="Line 50"/>
            <p:cNvSpPr>
              <a:spLocks noChangeShapeType="1"/>
            </p:cNvSpPr>
            <p:nvPr/>
          </p:nvSpPr>
          <p:spPr bwMode="auto">
            <a:xfrm>
              <a:off x="1335088" y="4151313"/>
              <a:ext cx="431800" cy="0"/>
            </a:xfrm>
            <a:prstGeom prst="line">
              <a:avLst/>
            </a:prstGeom>
            <a:noFill/>
            <a:ln w="19050">
              <a:solidFill>
                <a:srgbClr val="00B0F0"/>
              </a:solidFill>
              <a:miter lim="800000"/>
              <a:headEnd/>
              <a:tailEnd type="triangle" w="med" len="med"/>
            </a:ln>
          </p:spPr>
          <p:txBody>
            <a:bodyPr wrap="none"/>
            <a:lstStyle/>
            <a:p>
              <a:endParaRPr lang="zh-TW" altLang="en-US"/>
            </a:p>
          </p:txBody>
        </p:sp>
        <p:sp>
          <p:nvSpPr>
            <p:cNvPr id="7219" name="Line 51"/>
            <p:cNvSpPr>
              <a:spLocks noChangeShapeType="1"/>
            </p:cNvSpPr>
            <p:nvPr/>
          </p:nvSpPr>
          <p:spPr bwMode="auto">
            <a:xfrm>
              <a:off x="3351213" y="4656138"/>
              <a:ext cx="431800" cy="360362"/>
            </a:xfrm>
            <a:prstGeom prst="line">
              <a:avLst/>
            </a:prstGeom>
            <a:noFill/>
            <a:ln w="19050">
              <a:solidFill>
                <a:srgbClr val="00B0F0"/>
              </a:solidFill>
              <a:miter lim="800000"/>
              <a:headEnd/>
              <a:tailEnd type="triangle" w="med" len="med"/>
            </a:ln>
          </p:spPr>
          <p:txBody>
            <a:bodyPr wrap="none"/>
            <a:lstStyle/>
            <a:p>
              <a:endParaRPr lang="zh-TW" altLang="en-US"/>
            </a:p>
          </p:txBody>
        </p:sp>
        <p:sp>
          <p:nvSpPr>
            <p:cNvPr id="7220" name="Line 52"/>
            <p:cNvSpPr>
              <a:spLocks noChangeShapeType="1"/>
            </p:cNvSpPr>
            <p:nvPr/>
          </p:nvSpPr>
          <p:spPr bwMode="auto">
            <a:xfrm>
              <a:off x="3927475" y="4151313"/>
              <a:ext cx="720725" cy="0"/>
            </a:xfrm>
            <a:prstGeom prst="line">
              <a:avLst/>
            </a:prstGeom>
            <a:noFill/>
            <a:ln w="19050">
              <a:solidFill>
                <a:srgbClr val="00B0F0"/>
              </a:solidFill>
              <a:miter lim="800000"/>
              <a:headEnd/>
              <a:tailEnd type="triangle" w="med" len="med"/>
            </a:ln>
          </p:spPr>
          <p:txBody>
            <a:bodyPr wrap="none"/>
            <a:lstStyle/>
            <a:p>
              <a:endParaRPr lang="zh-TW" altLang="en-US"/>
            </a:p>
          </p:txBody>
        </p:sp>
        <p:sp>
          <p:nvSpPr>
            <p:cNvPr id="7221" name="Line 53"/>
            <p:cNvSpPr>
              <a:spLocks noChangeShapeType="1"/>
            </p:cNvSpPr>
            <p:nvPr/>
          </p:nvSpPr>
          <p:spPr bwMode="auto">
            <a:xfrm>
              <a:off x="4071938" y="5159375"/>
              <a:ext cx="431800" cy="360363"/>
            </a:xfrm>
            <a:prstGeom prst="line">
              <a:avLst/>
            </a:prstGeom>
            <a:noFill/>
            <a:ln w="19050">
              <a:solidFill>
                <a:srgbClr val="00B0F0"/>
              </a:solidFill>
              <a:miter lim="800000"/>
              <a:headEnd/>
              <a:tailEnd type="triangle" w="med" len="med"/>
            </a:ln>
          </p:spPr>
          <p:txBody>
            <a:bodyPr wrap="none"/>
            <a:lstStyle/>
            <a:p>
              <a:endParaRPr lang="zh-TW" altLang="en-US"/>
            </a:p>
          </p:txBody>
        </p:sp>
        <p:sp>
          <p:nvSpPr>
            <p:cNvPr id="7222" name="Line 54"/>
            <p:cNvSpPr>
              <a:spLocks noChangeShapeType="1"/>
            </p:cNvSpPr>
            <p:nvPr/>
          </p:nvSpPr>
          <p:spPr bwMode="auto">
            <a:xfrm flipV="1">
              <a:off x="4791075" y="3648075"/>
              <a:ext cx="504825" cy="1800225"/>
            </a:xfrm>
            <a:prstGeom prst="line">
              <a:avLst/>
            </a:prstGeom>
            <a:noFill/>
            <a:ln w="19050">
              <a:solidFill>
                <a:srgbClr val="00B0F0"/>
              </a:solidFill>
              <a:miter lim="800000"/>
              <a:headEnd/>
              <a:tailEnd type="triangle" w="med" len="med"/>
            </a:ln>
          </p:spPr>
          <p:txBody>
            <a:bodyPr wrap="none"/>
            <a:lstStyle/>
            <a:p>
              <a:endParaRPr lang="zh-TW" altLang="en-US"/>
            </a:p>
          </p:txBody>
        </p:sp>
        <p:sp>
          <p:nvSpPr>
            <p:cNvPr id="7223" name="Line 55"/>
            <p:cNvSpPr>
              <a:spLocks noChangeShapeType="1"/>
            </p:cNvSpPr>
            <p:nvPr/>
          </p:nvSpPr>
          <p:spPr bwMode="auto">
            <a:xfrm>
              <a:off x="4719638" y="3648075"/>
              <a:ext cx="504825" cy="1439863"/>
            </a:xfrm>
            <a:prstGeom prst="line">
              <a:avLst/>
            </a:prstGeom>
            <a:noFill/>
            <a:ln w="19050">
              <a:solidFill>
                <a:srgbClr val="00B0F0"/>
              </a:solidFill>
              <a:miter lim="800000"/>
              <a:headEnd/>
              <a:tailEnd type="triangle" w="med" len="med"/>
            </a:ln>
          </p:spPr>
          <p:txBody>
            <a:bodyPr wrap="none"/>
            <a:lstStyle/>
            <a:p>
              <a:endParaRPr lang="zh-TW" altLang="en-US"/>
            </a:p>
          </p:txBody>
        </p:sp>
        <p:sp>
          <p:nvSpPr>
            <p:cNvPr id="7224" name="Line 56"/>
            <p:cNvSpPr>
              <a:spLocks noChangeShapeType="1"/>
            </p:cNvSpPr>
            <p:nvPr/>
          </p:nvSpPr>
          <p:spPr bwMode="auto">
            <a:xfrm>
              <a:off x="6159500" y="4151313"/>
              <a:ext cx="504825" cy="0"/>
            </a:xfrm>
            <a:prstGeom prst="line">
              <a:avLst/>
            </a:prstGeom>
            <a:noFill/>
            <a:ln w="19050">
              <a:solidFill>
                <a:srgbClr val="00B0F0"/>
              </a:solidFill>
              <a:miter lim="800000"/>
              <a:headEnd/>
              <a:tailEnd type="triangle" w="med" len="med"/>
            </a:ln>
          </p:spPr>
          <p:txBody>
            <a:bodyPr wrap="none"/>
            <a:lstStyle/>
            <a:p>
              <a:endParaRPr lang="zh-TW" altLang="en-US"/>
            </a:p>
          </p:txBody>
        </p:sp>
        <p:sp>
          <p:nvSpPr>
            <p:cNvPr id="7225" name="Line 57"/>
            <p:cNvSpPr>
              <a:spLocks noChangeShapeType="1"/>
            </p:cNvSpPr>
            <p:nvPr/>
          </p:nvSpPr>
          <p:spPr bwMode="auto">
            <a:xfrm>
              <a:off x="6808788" y="3648075"/>
              <a:ext cx="503237" cy="503238"/>
            </a:xfrm>
            <a:prstGeom prst="line">
              <a:avLst/>
            </a:prstGeom>
            <a:noFill/>
            <a:ln w="19050">
              <a:solidFill>
                <a:srgbClr val="00B0F0"/>
              </a:solidFill>
              <a:miter lim="800000"/>
              <a:headEnd/>
              <a:tailEnd type="triangle" w="med" len="med"/>
            </a:ln>
          </p:spPr>
          <p:txBody>
            <a:bodyPr wrap="none"/>
            <a:lstStyle/>
            <a:p>
              <a:endParaRPr lang="zh-TW" altLang="en-US"/>
            </a:p>
          </p:txBody>
        </p:sp>
        <p:sp>
          <p:nvSpPr>
            <p:cNvPr id="7226" name="Line 58"/>
            <p:cNvSpPr>
              <a:spLocks noChangeShapeType="1"/>
            </p:cNvSpPr>
            <p:nvPr/>
          </p:nvSpPr>
          <p:spPr bwMode="auto">
            <a:xfrm>
              <a:off x="6159500" y="5087938"/>
              <a:ext cx="576263" cy="0"/>
            </a:xfrm>
            <a:prstGeom prst="line">
              <a:avLst/>
            </a:prstGeom>
            <a:noFill/>
            <a:ln w="19050">
              <a:solidFill>
                <a:srgbClr val="00B0F0"/>
              </a:solidFill>
              <a:miter lim="800000"/>
              <a:headEnd/>
              <a:tailEnd type="triangle" w="med" len="med"/>
            </a:ln>
          </p:spPr>
          <p:txBody>
            <a:bodyPr wrap="none"/>
            <a:lstStyle/>
            <a:p>
              <a:endParaRPr lang="zh-TW" altLang="en-US"/>
            </a:p>
          </p:txBody>
        </p:sp>
        <p:sp>
          <p:nvSpPr>
            <p:cNvPr id="7227" name="Line 59"/>
            <p:cNvSpPr>
              <a:spLocks noChangeShapeType="1"/>
            </p:cNvSpPr>
            <p:nvPr/>
          </p:nvSpPr>
          <p:spPr bwMode="auto">
            <a:xfrm>
              <a:off x="7527925" y="4656138"/>
              <a:ext cx="431800" cy="0"/>
            </a:xfrm>
            <a:prstGeom prst="line">
              <a:avLst/>
            </a:prstGeom>
            <a:noFill/>
            <a:ln w="19050">
              <a:solidFill>
                <a:srgbClr val="00B0F0"/>
              </a:solidFill>
              <a:miter lim="800000"/>
              <a:headEnd/>
              <a:tailEnd type="triangle" w="med" len="med"/>
            </a:ln>
          </p:spPr>
          <p:txBody>
            <a:bodyPr wrap="none"/>
            <a:lstStyle/>
            <a:p>
              <a:endParaRPr lang="zh-TW" altLang="en-US"/>
            </a:p>
          </p:txBody>
        </p:sp>
        <p:sp>
          <p:nvSpPr>
            <p:cNvPr id="7228" name="Line 60"/>
            <p:cNvSpPr>
              <a:spLocks noChangeShapeType="1"/>
            </p:cNvSpPr>
            <p:nvPr/>
          </p:nvSpPr>
          <p:spPr bwMode="auto">
            <a:xfrm>
              <a:off x="7527925" y="3648075"/>
              <a:ext cx="431800" cy="0"/>
            </a:xfrm>
            <a:prstGeom prst="line">
              <a:avLst/>
            </a:prstGeom>
            <a:noFill/>
            <a:ln w="19050">
              <a:solidFill>
                <a:srgbClr val="00B0F0"/>
              </a:solidFill>
              <a:miter lim="800000"/>
              <a:headEnd/>
              <a:tailEnd type="triangle" w="med" len="med"/>
            </a:ln>
          </p:spPr>
          <p:txBody>
            <a:bodyPr wrap="none"/>
            <a:lstStyle/>
            <a:p>
              <a:endParaRPr lang="zh-TW" altLang="en-US"/>
            </a:p>
          </p:txBody>
        </p:sp>
        <p:sp>
          <p:nvSpPr>
            <p:cNvPr id="7229" name="Line 61"/>
            <p:cNvSpPr>
              <a:spLocks noChangeShapeType="1"/>
            </p:cNvSpPr>
            <p:nvPr/>
          </p:nvSpPr>
          <p:spPr bwMode="auto">
            <a:xfrm>
              <a:off x="7527925" y="5087938"/>
              <a:ext cx="360363" cy="431800"/>
            </a:xfrm>
            <a:prstGeom prst="line">
              <a:avLst/>
            </a:prstGeom>
            <a:noFill/>
            <a:ln w="19050">
              <a:solidFill>
                <a:srgbClr val="00B0F0"/>
              </a:solidFill>
              <a:miter lim="800000"/>
              <a:headEnd/>
              <a:tailEnd type="triangle" w="med" len="med"/>
            </a:ln>
          </p:spPr>
          <p:txBody>
            <a:bodyPr wrap="none"/>
            <a:lstStyle/>
            <a:p>
              <a:endParaRPr lang="zh-TW" altLang="en-US"/>
            </a:p>
          </p:txBody>
        </p:sp>
        <p:sp>
          <p:nvSpPr>
            <p:cNvPr id="7230" name="Line 62"/>
            <p:cNvSpPr>
              <a:spLocks noChangeShapeType="1"/>
            </p:cNvSpPr>
            <p:nvPr/>
          </p:nvSpPr>
          <p:spPr bwMode="auto">
            <a:xfrm>
              <a:off x="2559050" y="5519738"/>
              <a:ext cx="576263" cy="0"/>
            </a:xfrm>
            <a:prstGeom prst="line">
              <a:avLst/>
            </a:prstGeom>
            <a:noFill/>
            <a:ln w="19050">
              <a:solidFill>
                <a:srgbClr val="00B0F0"/>
              </a:solidFill>
              <a:miter lim="800000"/>
              <a:headEnd/>
              <a:tailEnd type="triangle" w="med" len="med"/>
            </a:ln>
          </p:spPr>
          <p:txBody>
            <a:bodyPr wrap="none"/>
            <a:lstStyle/>
            <a:p>
              <a:endParaRPr lang="zh-TW" altLang="en-US"/>
            </a:p>
          </p:txBody>
        </p:sp>
        <p:sp>
          <p:nvSpPr>
            <p:cNvPr id="7231" name="Line 63"/>
            <p:cNvSpPr>
              <a:spLocks noChangeShapeType="1"/>
            </p:cNvSpPr>
            <p:nvPr/>
          </p:nvSpPr>
          <p:spPr bwMode="auto">
            <a:xfrm>
              <a:off x="3998913" y="5592763"/>
              <a:ext cx="504825" cy="0"/>
            </a:xfrm>
            <a:prstGeom prst="line">
              <a:avLst/>
            </a:prstGeom>
            <a:noFill/>
            <a:ln w="19050">
              <a:solidFill>
                <a:srgbClr val="00B0F0"/>
              </a:solidFill>
              <a:miter lim="800000"/>
              <a:headEnd/>
              <a:tailEnd type="triangle" w="med" len="med"/>
            </a:ln>
          </p:spPr>
          <p:txBody>
            <a:bodyPr wrap="none"/>
            <a:lstStyle/>
            <a:p>
              <a:endParaRPr lang="zh-TW" altLang="en-US"/>
            </a:p>
          </p:txBody>
        </p:sp>
        <p:sp>
          <p:nvSpPr>
            <p:cNvPr id="7232" name="Line 64"/>
            <p:cNvSpPr>
              <a:spLocks noChangeShapeType="1"/>
            </p:cNvSpPr>
            <p:nvPr/>
          </p:nvSpPr>
          <p:spPr bwMode="auto">
            <a:xfrm flipV="1">
              <a:off x="6880225" y="3648075"/>
              <a:ext cx="360363" cy="503238"/>
            </a:xfrm>
            <a:prstGeom prst="line">
              <a:avLst/>
            </a:prstGeom>
            <a:noFill/>
            <a:ln w="19050">
              <a:solidFill>
                <a:srgbClr val="00B0F0"/>
              </a:solidFill>
              <a:miter lim="800000"/>
              <a:headEnd/>
              <a:tailEnd type="triangle" w="med" len="med"/>
            </a:ln>
          </p:spPr>
          <p:txBody>
            <a:bodyPr wrap="none"/>
            <a:lstStyle/>
            <a:p>
              <a:endParaRPr lang="zh-TW" altLang="en-US"/>
            </a:p>
          </p:txBody>
        </p:sp>
      </p:grpSp>
      <p:sp>
        <p:nvSpPr>
          <p:cNvPr id="70" name="文字方塊 69"/>
          <p:cNvSpPr txBox="1"/>
          <p:nvPr/>
        </p:nvSpPr>
        <p:spPr bwMode="auto">
          <a:xfrm>
            <a:off x="1612505" y="5929333"/>
            <a:ext cx="6976846" cy="461665"/>
          </a:xfrm>
          <a:prstGeom prst="rect">
            <a:avLst/>
          </a:prstGeom>
          <a:noFill/>
          <a:ln w="9525">
            <a:noFill/>
            <a:miter lim="800000"/>
            <a:headEnd/>
            <a:tailEnd/>
          </a:ln>
        </p:spPr>
        <p:txBody>
          <a:bodyPr wrap="none" rtlCol="0">
            <a:spAutoFit/>
          </a:bodyPr>
          <a:lstStyle/>
          <a:p>
            <a:r>
              <a:rPr lang="en-US" altLang="zh-TW" sz="2400" dirty="0" smtClean="0">
                <a:solidFill>
                  <a:srgbClr val="00B050"/>
                </a:solidFill>
                <a:latin typeface="+mj-lt"/>
              </a:rPr>
              <a:t>Markov assumption throws much of the history away! </a:t>
            </a:r>
            <a:endParaRPr lang="zh-TW" altLang="en-US" sz="2400" dirty="0" smtClean="0">
              <a:solidFill>
                <a:srgbClr val="00B050"/>
              </a:solidFill>
              <a:latin typeface="+mj-lt"/>
            </a:endParaRPr>
          </a:p>
        </p:txBody>
      </p:sp>
      <p:sp>
        <p:nvSpPr>
          <p:cNvPr id="72" name="日期版面配置區 71"/>
          <p:cNvSpPr>
            <a:spLocks noGrp="1"/>
          </p:cNvSpPr>
          <p:nvPr>
            <p:ph type="dt" sz="half" idx="2"/>
          </p:nvPr>
        </p:nvSpPr>
        <p:spPr/>
        <p:txBody>
          <a:bodyPr/>
          <a:lstStyle/>
          <a:p>
            <a:fld id="{78266155-B653-4C6D-9A5A-4C0913AED455}" type="datetime1">
              <a:rPr lang="zh-TW" altLang="en-US" smtClean="0"/>
              <a:pPr/>
              <a:t>2014/7/10</a:t>
            </a:fld>
            <a:endParaRPr lang="zh-TW" altLang="en-US"/>
          </a:p>
        </p:txBody>
      </p:sp>
      <p:sp>
        <p:nvSpPr>
          <p:cNvPr id="73" name="投影片編號版面配置區 72"/>
          <p:cNvSpPr>
            <a:spLocks noGrp="1"/>
          </p:cNvSpPr>
          <p:nvPr>
            <p:ph type="sldNum" sz="quarter" idx="4"/>
          </p:nvPr>
        </p:nvSpPr>
        <p:spPr/>
        <p:txBody>
          <a:bodyPr/>
          <a:lstStyle/>
          <a:p>
            <a:fld id="{33C2E20B-6387-4BED-9F94-88517561D482}" type="slidenum">
              <a:rPr lang="zh-TW" altLang="en-US" smtClean="0"/>
              <a:pPr/>
              <a:t>3</a:t>
            </a:fld>
            <a:r>
              <a:rPr lang="en-US" altLang="zh-TW" smtClean="0"/>
              <a:t>/42</a:t>
            </a:r>
            <a:endParaRPr lang="zh-TW" altLang="en-US" dirty="0"/>
          </a:p>
        </p:txBody>
      </p:sp>
    </p:spTree>
  </p:cSld>
  <p:clrMapOvr>
    <a:masterClrMapping/>
  </p:clrMapOvr>
  <p:transition advTm="7960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P spid="7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25213" y="0"/>
            <a:ext cx="8229600" cy="1143000"/>
          </a:xfrm>
        </p:spPr>
        <p:txBody>
          <a:bodyPr/>
          <a:lstStyle/>
          <a:p>
            <a:r>
              <a:rPr lang="en-US" altLang="zh-TW" sz="3600" dirty="0" smtClean="0"/>
              <a:t>Principle-based approach</a:t>
            </a:r>
            <a:br>
              <a:rPr lang="en-US" altLang="zh-TW" sz="3600" dirty="0" smtClean="0"/>
            </a:br>
            <a:r>
              <a:rPr lang="en-US" altLang="zh-TW" sz="2800" dirty="0" smtClean="0">
                <a:solidFill>
                  <a:srgbClr val="00B050"/>
                </a:solidFill>
              </a:rPr>
              <a:t>Example: Chinese Address Patterns</a:t>
            </a:r>
            <a:endParaRPr lang="zh-TW" altLang="en-US" sz="3600" dirty="0">
              <a:solidFill>
                <a:srgbClr val="00B050"/>
              </a:solidFill>
            </a:endParaRPr>
          </a:p>
        </p:txBody>
      </p:sp>
      <p:sp>
        <p:nvSpPr>
          <p:cNvPr id="4" name="內容版面配置區 3"/>
          <p:cNvSpPr>
            <a:spLocks noGrp="1"/>
          </p:cNvSpPr>
          <p:nvPr>
            <p:ph idx="1"/>
          </p:nvPr>
        </p:nvSpPr>
        <p:spPr>
          <a:xfrm>
            <a:off x="129397" y="1297920"/>
            <a:ext cx="9014604" cy="4525963"/>
          </a:xfrm>
        </p:spPr>
        <p:txBody>
          <a:bodyPr/>
          <a:lstStyle/>
          <a:p>
            <a:r>
              <a:rPr lang="en-US" altLang="zh-TW" sz="2800" dirty="0" smtClean="0">
                <a:solidFill>
                  <a:srgbClr val="FF0000"/>
                </a:solidFill>
              </a:rPr>
              <a:t>County</a:t>
            </a:r>
            <a:r>
              <a:rPr lang="en-US" altLang="zh-TW" sz="2800" dirty="0" smtClean="0"/>
              <a:t> : </a:t>
            </a:r>
            <a:r>
              <a:rPr lang="en-US" altLang="zh-TW" sz="2800" dirty="0" smtClean="0">
                <a:solidFill>
                  <a:srgbClr val="FF0000"/>
                </a:solidFill>
              </a:rPr>
              <a:t>city</a:t>
            </a:r>
            <a:r>
              <a:rPr lang="en-US" altLang="zh-TW" sz="2800" dirty="0" smtClean="0"/>
              <a:t> : </a:t>
            </a:r>
            <a:r>
              <a:rPr lang="en-US" altLang="zh-TW" sz="2800" dirty="0" smtClean="0">
                <a:solidFill>
                  <a:srgbClr val="FF0000"/>
                </a:solidFill>
              </a:rPr>
              <a:t>district</a:t>
            </a:r>
            <a:r>
              <a:rPr lang="en-US" altLang="zh-TW" sz="2800" dirty="0" smtClean="0"/>
              <a:t> : </a:t>
            </a:r>
            <a:r>
              <a:rPr lang="en-US" altLang="zh-TW" sz="2800" dirty="0" smtClean="0">
                <a:solidFill>
                  <a:srgbClr val="FF0000"/>
                </a:solidFill>
              </a:rPr>
              <a:t>road</a:t>
            </a:r>
            <a:r>
              <a:rPr lang="en-US" altLang="zh-TW" sz="2800" dirty="0" smtClean="0"/>
              <a:t> : </a:t>
            </a:r>
            <a:r>
              <a:rPr lang="en-US" altLang="zh-TW" sz="2800" dirty="0" smtClean="0">
                <a:solidFill>
                  <a:srgbClr val="FF0000"/>
                </a:solidFill>
              </a:rPr>
              <a:t>section</a:t>
            </a:r>
            <a:r>
              <a:rPr lang="en-US" altLang="zh-TW" sz="2800" dirty="0" smtClean="0"/>
              <a:t> : </a:t>
            </a:r>
            <a:r>
              <a:rPr lang="en-US" altLang="zh-TW" sz="2800" dirty="0" smtClean="0">
                <a:solidFill>
                  <a:srgbClr val="FF0000"/>
                </a:solidFill>
              </a:rPr>
              <a:t>alley</a:t>
            </a:r>
            <a:r>
              <a:rPr lang="en-US" altLang="zh-TW" sz="2800" dirty="0" smtClean="0"/>
              <a:t> : </a:t>
            </a:r>
            <a:r>
              <a:rPr lang="en-US" altLang="zh-TW" sz="2800" dirty="0" smtClean="0">
                <a:solidFill>
                  <a:srgbClr val="FF0000"/>
                </a:solidFill>
              </a:rPr>
              <a:t>lane</a:t>
            </a:r>
            <a:r>
              <a:rPr lang="en-US" altLang="zh-TW" sz="2800" dirty="0" smtClean="0"/>
              <a:t> : </a:t>
            </a:r>
            <a:r>
              <a:rPr lang="en-US" altLang="zh-TW" sz="2800" dirty="0" smtClean="0">
                <a:solidFill>
                  <a:srgbClr val="FF0000"/>
                </a:solidFill>
              </a:rPr>
              <a:t>number</a:t>
            </a:r>
          </a:p>
          <a:p>
            <a:r>
              <a:rPr lang="en-US" altLang="zh-TW" dirty="0" smtClean="0"/>
              <a:t>People write addresses in various ways</a:t>
            </a:r>
          </a:p>
          <a:p>
            <a:pPr lvl="1"/>
            <a:r>
              <a:rPr lang="en-US" altLang="zh-TW" dirty="0" smtClean="0"/>
              <a:t>With a lot of omissions</a:t>
            </a:r>
          </a:p>
          <a:p>
            <a:r>
              <a:rPr lang="en-US" altLang="zh-TW" dirty="0" smtClean="0"/>
              <a:t>We used to adopt 30 rules to recognize addresses. </a:t>
            </a:r>
          </a:p>
          <a:p>
            <a:pPr lvl="1"/>
            <a:r>
              <a:rPr lang="en-US" altLang="zh-TW" dirty="0" smtClean="0"/>
              <a:t>Still, there were many cases we could not cover</a:t>
            </a:r>
          </a:p>
          <a:p>
            <a:pPr lvl="1"/>
            <a:r>
              <a:rPr lang="zh-TW" altLang="en-US" u="sng" dirty="0" smtClean="0">
                <a:latin typeface="標楷體" pitchFamily="65" charset="-120"/>
                <a:ea typeface="標楷體" pitchFamily="65" charset="-120"/>
              </a:rPr>
              <a:t>台北市</a:t>
            </a:r>
            <a:r>
              <a:rPr lang="en-US" altLang="zh-TW" dirty="0" smtClean="0">
                <a:latin typeface="標楷體" pitchFamily="65" charset="-120"/>
                <a:ea typeface="標楷體" pitchFamily="65" charset="-120"/>
              </a:rPr>
              <a:t>(</a:t>
            </a:r>
            <a:r>
              <a:rPr lang="zh-TW" altLang="en-US" dirty="0" smtClean="0">
                <a:solidFill>
                  <a:srgbClr val="0000FF"/>
                </a:solidFill>
                <a:latin typeface="標楷體" pitchFamily="65" charset="-120"/>
                <a:ea typeface="標楷體" pitchFamily="65" charset="-120"/>
              </a:rPr>
              <a:t>中心的</a:t>
            </a:r>
            <a:r>
              <a:rPr lang="en-US" altLang="zh-TW" dirty="0" smtClean="0">
                <a:latin typeface="標楷體" pitchFamily="65" charset="-120"/>
                <a:ea typeface="標楷體" pitchFamily="65" charset="-120"/>
              </a:rPr>
              <a:t>)</a:t>
            </a:r>
            <a:r>
              <a:rPr lang="zh-TW" altLang="en-US" u="sng" dirty="0" smtClean="0">
                <a:latin typeface="標楷體" pitchFamily="65" charset="-120"/>
                <a:ea typeface="標楷體" pitchFamily="65" charset="-120"/>
              </a:rPr>
              <a:t>忠孝東路</a:t>
            </a:r>
            <a:r>
              <a:rPr lang="zh-TW" altLang="en-US" dirty="0" smtClean="0">
                <a:latin typeface="標楷體" pitchFamily="65" charset="-120"/>
                <a:ea typeface="標楷體" pitchFamily="65" charset="-120"/>
              </a:rPr>
              <a:t>四段</a:t>
            </a:r>
            <a:r>
              <a:rPr lang="en-US" altLang="zh-TW" dirty="0" smtClean="0">
                <a:latin typeface="標楷體" pitchFamily="65" charset="-120"/>
                <a:ea typeface="標楷體" pitchFamily="65" charset="-120"/>
              </a:rPr>
              <a:t>(</a:t>
            </a:r>
            <a:r>
              <a:rPr lang="zh-TW" altLang="en-US" dirty="0" smtClean="0">
                <a:solidFill>
                  <a:srgbClr val="0000FF"/>
                </a:solidFill>
                <a:latin typeface="標楷體" pitchFamily="65" charset="-120"/>
                <a:ea typeface="標楷體" pitchFamily="65" charset="-120"/>
              </a:rPr>
              <a:t>上面的</a:t>
            </a:r>
            <a:r>
              <a:rPr lang="en-US" altLang="zh-TW" dirty="0" smtClean="0">
                <a:latin typeface="標楷體" pitchFamily="65" charset="-120"/>
                <a:ea typeface="標楷體" pitchFamily="65" charset="-120"/>
              </a:rPr>
              <a:t>)</a:t>
            </a:r>
            <a:r>
              <a:rPr lang="en-US" altLang="zh-TW" u="sng" dirty="0" smtClean="0">
                <a:latin typeface="標楷體" pitchFamily="65" charset="-120"/>
                <a:ea typeface="標楷體" pitchFamily="65" charset="-120"/>
              </a:rPr>
              <a:t>12</a:t>
            </a:r>
            <a:r>
              <a:rPr lang="zh-TW" altLang="en-US" u="sng" dirty="0" smtClean="0">
                <a:latin typeface="標楷體" pitchFamily="65" charset="-120"/>
                <a:ea typeface="標楷體" pitchFamily="65" charset="-120"/>
              </a:rPr>
              <a:t>號</a:t>
            </a:r>
            <a:endParaRPr lang="en-US" altLang="zh-TW" u="sng" dirty="0" smtClean="0">
              <a:latin typeface="標楷體" pitchFamily="65" charset="-120"/>
              <a:ea typeface="標楷體" pitchFamily="65" charset="-120"/>
            </a:endParaRPr>
          </a:p>
          <a:p>
            <a:pPr lvl="1"/>
            <a:r>
              <a:rPr lang="en-US" altLang="zh-TW" dirty="0" smtClean="0">
                <a:ea typeface="標楷體" pitchFamily="65" charset="-120"/>
              </a:rPr>
              <a:t>City                           road       section           number</a:t>
            </a:r>
          </a:p>
          <a:p>
            <a:r>
              <a:rPr lang="en-US" altLang="zh-TW" dirty="0" smtClean="0">
                <a:ea typeface="標楷體" pitchFamily="65" charset="-120"/>
              </a:rPr>
              <a:t>Deletions can be modeled through frame index.</a:t>
            </a:r>
          </a:p>
          <a:p>
            <a:r>
              <a:rPr lang="en-US" altLang="zh-TW" dirty="0" smtClean="0">
                <a:ea typeface="標楷體" pitchFamily="65" charset="-120"/>
              </a:rPr>
              <a:t>We can now cover all cases by </a:t>
            </a:r>
            <a:r>
              <a:rPr lang="en-US" altLang="zh-TW" dirty="0" smtClean="0">
                <a:solidFill>
                  <a:srgbClr val="FF0000"/>
                </a:solidFill>
                <a:ea typeface="標楷體" pitchFamily="65" charset="-120"/>
              </a:rPr>
              <a:t>one frame</a:t>
            </a:r>
          </a:p>
          <a:p>
            <a:pPr lvl="1"/>
            <a:endParaRPr lang="zh-TW" altLang="en-US" dirty="0"/>
          </a:p>
        </p:txBody>
      </p:sp>
      <p:sp>
        <p:nvSpPr>
          <p:cNvPr id="6" name="日期版面配置區 5"/>
          <p:cNvSpPr>
            <a:spLocks noGrp="1"/>
          </p:cNvSpPr>
          <p:nvPr>
            <p:ph type="dt" sz="half" idx="2"/>
          </p:nvPr>
        </p:nvSpPr>
        <p:spPr/>
        <p:txBody>
          <a:bodyPr/>
          <a:lstStyle/>
          <a:p>
            <a:fld id="{76EC8D77-9725-49CD-B454-82EDAE20000A}" type="datetime1">
              <a:rPr lang="zh-TW" altLang="en-US" smtClean="0"/>
              <a:pPr/>
              <a:t>2014/7/10</a:t>
            </a:fld>
            <a:endParaRPr lang="zh-TW" altLang="en-US"/>
          </a:p>
        </p:txBody>
      </p:sp>
      <p:sp>
        <p:nvSpPr>
          <p:cNvPr id="7" name="投影片編號版面配置區 6"/>
          <p:cNvSpPr>
            <a:spLocks noGrp="1"/>
          </p:cNvSpPr>
          <p:nvPr>
            <p:ph type="sldNum" sz="quarter" idx="4"/>
          </p:nvPr>
        </p:nvSpPr>
        <p:spPr/>
        <p:txBody>
          <a:bodyPr/>
          <a:lstStyle/>
          <a:p>
            <a:fld id="{33C2E20B-6387-4BED-9F94-88517561D482}" type="slidenum">
              <a:rPr lang="zh-TW" altLang="en-US" smtClean="0"/>
              <a:pPr/>
              <a:t>30</a:t>
            </a:fld>
            <a:r>
              <a:rPr lang="en-US" altLang="zh-TW" smtClean="0"/>
              <a:t>/42</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r>
              <a:rPr lang="en-US" altLang="zh-TW" sz="3600" dirty="0" smtClean="0"/>
              <a:t>E</a:t>
            </a:r>
            <a:r>
              <a:rPr lang="en-US" sz="3600" dirty="0" smtClean="0"/>
              <a:t>xample</a:t>
            </a:r>
            <a:r>
              <a:rPr lang="en-US" altLang="zh-TW" sz="3600" dirty="0" smtClean="0"/>
              <a:t>:</a:t>
            </a:r>
            <a:r>
              <a:rPr lang="en-US" sz="3600" dirty="0" smtClean="0"/>
              <a:t> </a:t>
            </a:r>
            <a:r>
              <a:rPr lang="en-US" altLang="zh-TW" sz="3600" dirty="0" smtClean="0"/>
              <a:t>R</a:t>
            </a:r>
            <a:r>
              <a:rPr lang="en-US" sz="3600" dirty="0" smtClean="0"/>
              <a:t>eference extraction</a:t>
            </a:r>
            <a:br>
              <a:rPr lang="en-US" sz="3600" dirty="0" smtClean="0"/>
            </a:br>
            <a:r>
              <a:rPr lang="en-US" altLang="zh-TW" sz="3200" dirty="0" smtClean="0">
                <a:solidFill>
                  <a:srgbClr val="FF0000"/>
                </a:solidFill>
              </a:rPr>
              <a:t>Volume, Issue, and Page number</a:t>
            </a:r>
            <a:endParaRPr lang="zh-TW" altLang="en-US" dirty="0">
              <a:solidFill>
                <a:srgbClr val="FF0000"/>
              </a:solidFill>
            </a:endParaRPr>
          </a:p>
        </p:txBody>
      </p:sp>
      <p:sp>
        <p:nvSpPr>
          <p:cNvPr id="8" name="內容版面配置區 7"/>
          <p:cNvSpPr>
            <a:spLocks noGrp="1"/>
          </p:cNvSpPr>
          <p:nvPr>
            <p:ph sz="half" idx="1"/>
          </p:nvPr>
        </p:nvSpPr>
        <p:spPr>
          <a:xfrm>
            <a:off x="571472" y="1560556"/>
            <a:ext cx="4038600" cy="4525963"/>
          </a:xfrm>
        </p:spPr>
        <p:txBody>
          <a:bodyPr/>
          <a:lstStyle/>
          <a:p>
            <a:pPr eaLnBrk="1" hangingPunct="1"/>
            <a:r>
              <a:rPr lang="en-US" sz="3200" dirty="0" smtClean="0"/>
              <a:t>Rule:</a:t>
            </a:r>
            <a:endParaRPr lang="zh-TW" altLang="en-US" sz="3200" dirty="0" smtClean="0"/>
          </a:p>
          <a:p>
            <a:pPr lvl="1" eaLnBrk="1" hangingPunct="1"/>
            <a:r>
              <a:rPr lang="en-US" dirty="0" smtClean="0">
                <a:solidFill>
                  <a:srgbClr val="FF0000"/>
                </a:solidFill>
              </a:rPr>
              <a:t>V(I),P</a:t>
            </a:r>
            <a:endParaRPr lang="en-US" b="1" dirty="0" smtClean="0">
              <a:solidFill>
                <a:srgbClr val="FF0000"/>
              </a:solidFill>
            </a:endParaRPr>
          </a:p>
          <a:p>
            <a:pPr lvl="1" eaLnBrk="1" hangingPunct="1"/>
            <a:r>
              <a:rPr lang="en-US" dirty="0" smtClean="0"/>
              <a:t>38(2), 115—126</a:t>
            </a:r>
            <a:endParaRPr lang="zh-TW" altLang="en-US" dirty="0" smtClean="0"/>
          </a:p>
          <a:p>
            <a:pPr lvl="1" eaLnBrk="1" hangingPunct="1"/>
            <a:r>
              <a:rPr lang="en-US" dirty="0" smtClean="0">
                <a:solidFill>
                  <a:srgbClr val="FF0000"/>
                </a:solidFill>
              </a:rPr>
              <a:t>V(I):P</a:t>
            </a:r>
            <a:endParaRPr lang="zh-TW" altLang="en-US" dirty="0" smtClean="0">
              <a:solidFill>
                <a:srgbClr val="FF0000"/>
              </a:solidFill>
            </a:endParaRPr>
          </a:p>
          <a:p>
            <a:pPr lvl="1" eaLnBrk="1" hangingPunct="1"/>
            <a:r>
              <a:rPr lang="en-US" dirty="0" smtClean="0"/>
              <a:t>38(2):115—126</a:t>
            </a:r>
          </a:p>
          <a:p>
            <a:pPr lvl="1" eaLnBrk="1" hangingPunct="1"/>
            <a:r>
              <a:rPr lang="en-US" dirty="0" smtClean="0">
                <a:solidFill>
                  <a:srgbClr val="FF0000"/>
                </a:solidFill>
              </a:rPr>
              <a:t>V.I:P</a:t>
            </a:r>
          </a:p>
          <a:p>
            <a:pPr lvl="1" eaLnBrk="1" hangingPunct="1"/>
            <a:r>
              <a:rPr lang="en-US" dirty="0" smtClean="0"/>
              <a:t>38.2:115—126</a:t>
            </a:r>
            <a:endParaRPr lang="zh-TW" altLang="en-US" dirty="0" smtClean="0"/>
          </a:p>
          <a:p>
            <a:pPr lvl="1" eaLnBrk="1" hangingPunct="1"/>
            <a:r>
              <a:rPr lang="en-US" dirty="0" smtClean="0">
                <a:solidFill>
                  <a:srgbClr val="FF0000"/>
                </a:solidFill>
              </a:rPr>
              <a:t>V,I,P</a:t>
            </a:r>
          </a:p>
          <a:p>
            <a:pPr lvl="1" eaLnBrk="1" hangingPunct="1"/>
            <a:r>
              <a:rPr lang="en-US" dirty="0" smtClean="0"/>
              <a:t>38, 2, 115—126</a:t>
            </a:r>
            <a:endParaRPr lang="zh-TW" altLang="en-US" dirty="0" smtClean="0"/>
          </a:p>
          <a:p>
            <a:pPr lvl="1" eaLnBrk="1" hangingPunct="1"/>
            <a:r>
              <a:rPr lang="en-US" dirty="0" smtClean="0">
                <a:solidFill>
                  <a:srgbClr val="FF0000"/>
                </a:solidFill>
              </a:rPr>
              <a:t>V:I,P</a:t>
            </a:r>
            <a:endParaRPr lang="zh-TW" altLang="en-US" dirty="0" smtClean="0">
              <a:solidFill>
                <a:srgbClr val="FF0000"/>
              </a:solidFill>
            </a:endParaRPr>
          </a:p>
          <a:p>
            <a:pPr lvl="1" eaLnBrk="1" hangingPunct="1"/>
            <a:r>
              <a:rPr lang="en-US" dirty="0" smtClean="0"/>
              <a:t>38:2, 115—126</a:t>
            </a:r>
            <a:endParaRPr lang="zh-TW" altLang="en-US" dirty="0" smtClean="0"/>
          </a:p>
        </p:txBody>
      </p:sp>
      <p:sp>
        <p:nvSpPr>
          <p:cNvPr id="9" name="內容版面配置區 8"/>
          <p:cNvSpPr>
            <a:spLocks noGrp="1"/>
          </p:cNvSpPr>
          <p:nvPr>
            <p:ph sz="half" idx="2"/>
          </p:nvPr>
        </p:nvSpPr>
        <p:spPr>
          <a:xfrm>
            <a:off x="4643438" y="1562986"/>
            <a:ext cx="4038600" cy="4525963"/>
          </a:xfrm>
        </p:spPr>
        <p:txBody>
          <a:bodyPr/>
          <a:lstStyle/>
          <a:p>
            <a:pPr eaLnBrk="1" hangingPunct="1"/>
            <a:r>
              <a:rPr lang="en-US" dirty="0" smtClean="0"/>
              <a:t>Frame (allow </a:t>
            </a:r>
            <a:r>
              <a:rPr lang="en-US" altLang="zh-TW" dirty="0" smtClean="0"/>
              <a:t>i</a:t>
            </a:r>
            <a:r>
              <a:rPr lang="en-US" dirty="0" smtClean="0"/>
              <a:t>nsertion):</a:t>
            </a:r>
            <a:endParaRPr lang="zh-TW" altLang="en-US" dirty="0" smtClean="0"/>
          </a:p>
          <a:p>
            <a:pPr lvl="1" eaLnBrk="1" hangingPunct="1"/>
            <a:r>
              <a:rPr lang="en-US" sz="2800" dirty="0" smtClean="0">
                <a:solidFill>
                  <a:srgbClr val="FF0000"/>
                </a:solidFill>
              </a:rPr>
              <a:t>VIP</a:t>
            </a:r>
            <a:endParaRPr lang="zh-TW" altLang="en-US" sz="2800" dirty="0" smtClean="0">
              <a:solidFill>
                <a:srgbClr val="FF0000"/>
              </a:solidFill>
            </a:endParaRPr>
          </a:p>
          <a:p>
            <a:pPr lvl="1" eaLnBrk="1" hangingPunct="1"/>
            <a:r>
              <a:rPr lang="en-US" sz="2800" dirty="0" smtClean="0"/>
              <a:t>38(2), 115—126</a:t>
            </a:r>
          </a:p>
          <a:p>
            <a:pPr lvl="1" eaLnBrk="1" hangingPunct="1"/>
            <a:r>
              <a:rPr lang="en-US" sz="2800" dirty="0" smtClean="0"/>
              <a:t>38(2):115—126</a:t>
            </a:r>
          </a:p>
          <a:p>
            <a:pPr lvl="1" eaLnBrk="1" hangingPunct="1"/>
            <a:r>
              <a:rPr lang="en-US" sz="2800" dirty="0" smtClean="0"/>
              <a:t>38.2:115—126</a:t>
            </a:r>
          </a:p>
          <a:p>
            <a:pPr lvl="1" eaLnBrk="1" hangingPunct="1"/>
            <a:r>
              <a:rPr lang="en-US" sz="2800" dirty="0" smtClean="0"/>
              <a:t>38, 2, 115—126</a:t>
            </a:r>
          </a:p>
          <a:p>
            <a:pPr lvl="1" eaLnBrk="1" hangingPunct="1"/>
            <a:r>
              <a:rPr lang="en-US" sz="2800" dirty="0" smtClean="0"/>
              <a:t>38:2, 115—126</a:t>
            </a:r>
            <a:endParaRPr lang="zh-TW" altLang="en-US" sz="2800" dirty="0" smtClean="0"/>
          </a:p>
          <a:p>
            <a:endParaRPr lang="zh-TW" altLang="en-US" sz="3200" dirty="0" smtClean="0"/>
          </a:p>
          <a:p>
            <a:endParaRPr lang="zh-TW" altLang="en-US" sz="3200" dirty="0"/>
          </a:p>
        </p:txBody>
      </p:sp>
      <p:sp>
        <p:nvSpPr>
          <p:cNvPr id="10" name="文字方塊 9"/>
          <p:cNvSpPr txBox="1"/>
          <p:nvPr/>
        </p:nvSpPr>
        <p:spPr>
          <a:xfrm>
            <a:off x="4572000" y="5572140"/>
            <a:ext cx="4484048" cy="646331"/>
          </a:xfrm>
          <a:prstGeom prst="rect">
            <a:avLst/>
          </a:prstGeom>
          <a:noFill/>
        </p:spPr>
        <p:txBody>
          <a:bodyPr wrap="none" rtlCol="0">
            <a:spAutoFit/>
          </a:bodyPr>
          <a:lstStyle/>
          <a:p>
            <a:r>
              <a:rPr lang="en-US" altLang="zh-TW" sz="3600" dirty="0" smtClean="0">
                <a:solidFill>
                  <a:srgbClr val="FF0000"/>
                </a:solidFill>
                <a:latin typeface="+mn-lt"/>
              </a:rPr>
              <a:t>One frame does it all !!</a:t>
            </a:r>
            <a:endParaRPr lang="zh-TW" altLang="en-US" sz="3600" dirty="0">
              <a:solidFill>
                <a:srgbClr val="FF0000"/>
              </a:solidFill>
              <a:latin typeface="+mn-lt"/>
            </a:endParaRPr>
          </a:p>
        </p:txBody>
      </p:sp>
      <p:sp>
        <p:nvSpPr>
          <p:cNvPr id="11" name="日期版面配置區 10"/>
          <p:cNvSpPr>
            <a:spLocks noGrp="1"/>
          </p:cNvSpPr>
          <p:nvPr>
            <p:ph type="dt" sz="half" idx="10"/>
          </p:nvPr>
        </p:nvSpPr>
        <p:spPr/>
        <p:txBody>
          <a:bodyPr/>
          <a:lstStyle/>
          <a:p>
            <a:fld id="{867A4398-BB42-4954-B4DF-21D3DB5B4DB4}" type="datetime1">
              <a:rPr lang="zh-TW" altLang="en-US" smtClean="0"/>
              <a:pPr/>
              <a:t>2014/7/10</a:t>
            </a:fld>
            <a:endParaRPr lang="zh-TW" altLang="en-US"/>
          </a:p>
        </p:txBody>
      </p:sp>
      <p:sp>
        <p:nvSpPr>
          <p:cNvPr id="12" name="投影片編號版面配置區 11"/>
          <p:cNvSpPr>
            <a:spLocks noGrp="1"/>
          </p:cNvSpPr>
          <p:nvPr>
            <p:ph type="sldNum" sz="quarter" idx="4"/>
          </p:nvPr>
        </p:nvSpPr>
        <p:spPr/>
        <p:txBody>
          <a:bodyPr/>
          <a:lstStyle/>
          <a:p>
            <a:fld id="{33C2E20B-6387-4BED-9F94-88517561D482}" type="slidenum">
              <a:rPr lang="zh-TW" altLang="en-US" smtClean="0"/>
              <a:pPr/>
              <a:t>31</a:t>
            </a:fld>
            <a:r>
              <a:rPr lang="en-US" altLang="zh-TW" smtClean="0"/>
              <a:t>/42</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txEl>
                                              <p:pRg st="0" end="0"/>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9">
                                            <p:txEl>
                                              <p:pRg st="1" end="1"/>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
                                            <p:txEl>
                                              <p:pRg st="2" end="2"/>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
                                            <p:txEl>
                                              <p:pRg st="3" end="3"/>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
                                            <p:txEl>
                                              <p:pRg st="4" end="4"/>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
                                            <p:txEl>
                                              <p:pRg st="5" end="5"/>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2"/>
      <p:bldP spid="9" grpId="0" build="p"/>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505200" y="2053590"/>
            <a:ext cx="556260" cy="434340"/>
          </a:xfrm>
          <a:prstGeom prst="rect">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5615940" y="2038350"/>
            <a:ext cx="556260" cy="434340"/>
          </a:xfrm>
          <a:prstGeom prst="rect">
            <a:avLst/>
          </a:prstGeom>
          <a:solidFill>
            <a:schemeClr val="accent1">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a:off x="891540" y="2057400"/>
            <a:ext cx="960120" cy="434340"/>
          </a:xfrm>
          <a:prstGeom prst="rect">
            <a:avLst/>
          </a:prstGeom>
          <a:solidFill>
            <a:schemeClr val="accent1">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p:txBody>
          <a:bodyPr/>
          <a:lstStyle/>
          <a:p>
            <a:r>
              <a:rPr lang="en-US" altLang="zh-TW" sz="4000" dirty="0" smtClean="0">
                <a:solidFill>
                  <a:srgbClr val="0000FF"/>
                </a:solidFill>
              </a:rPr>
              <a:t>Example: Chinese time phrase</a:t>
            </a:r>
            <a:endParaRPr lang="zh-TW" altLang="en-US" sz="4800" dirty="0">
              <a:solidFill>
                <a:srgbClr val="0000FF"/>
              </a:solidFill>
            </a:endParaRPr>
          </a:p>
        </p:txBody>
      </p:sp>
      <p:sp>
        <p:nvSpPr>
          <p:cNvPr id="3" name="內容版面配置區 2"/>
          <p:cNvSpPr>
            <a:spLocks noGrp="1"/>
          </p:cNvSpPr>
          <p:nvPr>
            <p:ph idx="1"/>
          </p:nvPr>
        </p:nvSpPr>
        <p:spPr>
          <a:xfrm>
            <a:off x="508957" y="1463040"/>
            <a:ext cx="8169217" cy="4525963"/>
          </a:xfrm>
        </p:spPr>
        <p:txBody>
          <a:bodyPr/>
          <a:lstStyle/>
          <a:p>
            <a:r>
              <a:rPr lang="en-US" altLang="zh-TW" sz="2800" dirty="0" smtClean="0"/>
              <a:t>Consider a Chinese speech recognition case:</a:t>
            </a:r>
          </a:p>
          <a:p>
            <a:r>
              <a:rPr lang="zh-TW" altLang="en-US" sz="2800" dirty="0" smtClean="0">
                <a:latin typeface="標楷體" pitchFamily="65" charset="-120"/>
                <a:ea typeface="標楷體" pitchFamily="65" charset="-120"/>
              </a:rPr>
              <a:t>下 午 二 十 二 時 三 十 二 分</a:t>
            </a:r>
            <a:endParaRPr lang="en-US" altLang="zh-TW" sz="2800" dirty="0" smtClean="0">
              <a:latin typeface="標楷體" pitchFamily="65" charset="-120"/>
              <a:ea typeface="標楷體" pitchFamily="65" charset="-120"/>
            </a:endParaRPr>
          </a:p>
          <a:p>
            <a:pPr>
              <a:buNone/>
            </a:pPr>
            <a:r>
              <a:rPr lang="zh-TW" altLang="en-US" sz="2800" dirty="0" smtClean="0">
                <a:latin typeface="標楷體" pitchFamily="65" charset="-120"/>
                <a:ea typeface="標楷體" pitchFamily="65" charset="-120"/>
              </a:rPr>
              <a:t>  </a:t>
            </a:r>
            <a:r>
              <a:rPr lang="en-US" altLang="zh-TW" sz="2800" dirty="0" smtClean="0">
                <a:ea typeface="標楷體" pitchFamily="65" charset="-120"/>
              </a:rPr>
              <a:t>afternoon    22     hour     32       minute  </a:t>
            </a:r>
          </a:p>
          <a:p>
            <a:r>
              <a:rPr lang="en-US" altLang="zh-TW" sz="2800" dirty="0" smtClean="0"/>
              <a:t>There are 3 words with the same pronunciation (ten, hour)</a:t>
            </a:r>
          </a:p>
          <a:p>
            <a:r>
              <a:rPr lang="en-US" altLang="zh-TW" sz="2800" dirty="0" smtClean="0"/>
              <a:t>Underlying frame: </a:t>
            </a:r>
          </a:p>
          <a:p>
            <a:pPr>
              <a:buNone/>
            </a:pPr>
            <a:r>
              <a:rPr lang="en-US" altLang="zh-TW" sz="2800" dirty="0" smtClean="0">
                <a:ea typeface="標楷體" pitchFamily="65" charset="-120"/>
              </a:rPr>
              <a:t>	</a:t>
            </a:r>
            <a:r>
              <a:rPr lang="en-US" altLang="zh-TW" sz="2800" dirty="0" smtClean="0">
                <a:solidFill>
                  <a:srgbClr val="FF0000"/>
                </a:solidFill>
                <a:ea typeface="標楷體" pitchFamily="65" charset="-120"/>
              </a:rPr>
              <a:t>afternoon : </a:t>
            </a:r>
            <a:r>
              <a:rPr lang="en-US" altLang="zh-TW" sz="2800" dirty="0" smtClean="0">
                <a:solidFill>
                  <a:srgbClr val="0000FF"/>
                </a:solidFill>
                <a:ea typeface="標楷體" pitchFamily="65" charset="-120"/>
              </a:rPr>
              <a:t>digit</a:t>
            </a:r>
            <a:r>
              <a:rPr lang="en-US" altLang="zh-TW" sz="2800" baseline="-25000" dirty="0" smtClean="0">
                <a:solidFill>
                  <a:srgbClr val="0000FF"/>
                </a:solidFill>
                <a:ea typeface="標楷體" pitchFamily="65" charset="-120"/>
              </a:rPr>
              <a:t>1</a:t>
            </a:r>
            <a:r>
              <a:rPr lang="en-US" altLang="zh-TW" sz="2800" dirty="0" smtClean="0">
                <a:solidFill>
                  <a:srgbClr val="FF0000"/>
                </a:solidFill>
                <a:ea typeface="標楷體" pitchFamily="65" charset="-120"/>
              </a:rPr>
              <a:t> : hour : </a:t>
            </a:r>
            <a:r>
              <a:rPr lang="en-US" altLang="zh-TW" sz="2800" dirty="0" smtClean="0">
                <a:solidFill>
                  <a:srgbClr val="0000FF"/>
                </a:solidFill>
                <a:ea typeface="標楷體" pitchFamily="65" charset="-120"/>
              </a:rPr>
              <a:t>digit</a:t>
            </a:r>
            <a:r>
              <a:rPr lang="en-US" altLang="zh-TW" sz="2800" baseline="-25000" dirty="0" smtClean="0">
                <a:solidFill>
                  <a:srgbClr val="0000FF"/>
                </a:solidFill>
                <a:ea typeface="標楷體" pitchFamily="65" charset="-120"/>
              </a:rPr>
              <a:t>2</a:t>
            </a:r>
            <a:r>
              <a:rPr lang="en-US" altLang="zh-TW" sz="2800" dirty="0" smtClean="0">
                <a:solidFill>
                  <a:srgbClr val="0000FF"/>
                </a:solidFill>
                <a:ea typeface="標楷體" pitchFamily="65" charset="-120"/>
              </a:rPr>
              <a:t> </a:t>
            </a:r>
            <a:r>
              <a:rPr lang="en-US" altLang="zh-TW" sz="2800" dirty="0" smtClean="0">
                <a:solidFill>
                  <a:srgbClr val="FF0000"/>
                </a:solidFill>
                <a:ea typeface="標楷體" pitchFamily="65" charset="-120"/>
              </a:rPr>
              <a:t>:  minute</a:t>
            </a:r>
          </a:p>
          <a:p>
            <a:r>
              <a:rPr lang="en-US" altLang="zh-TW" sz="2800" dirty="0" smtClean="0">
                <a:ea typeface="標楷體" pitchFamily="65" charset="-120"/>
              </a:rPr>
              <a:t>Since digits are dynamic variables, they can be treated as Insertions. </a:t>
            </a:r>
          </a:p>
          <a:p>
            <a:pPr lvl="1"/>
            <a:r>
              <a:rPr lang="en-US" altLang="zh-TW" sz="2400" dirty="0" smtClean="0">
                <a:ea typeface="標楷體" pitchFamily="65" charset="-120"/>
              </a:rPr>
              <a:t>Insertion agreement:  digit</a:t>
            </a:r>
            <a:r>
              <a:rPr lang="en-US" altLang="zh-TW" sz="2400" baseline="-25000" dirty="0" smtClean="0">
                <a:ea typeface="標楷體" pitchFamily="65" charset="-120"/>
              </a:rPr>
              <a:t>1 </a:t>
            </a:r>
            <a:r>
              <a:rPr lang="en-US" altLang="zh-TW" sz="2400" dirty="0" smtClean="0">
                <a:ea typeface="標楷體" pitchFamily="65" charset="-120"/>
              </a:rPr>
              <a:t>≤ 24 ; digit</a:t>
            </a:r>
            <a:r>
              <a:rPr lang="en-US" altLang="zh-TW" sz="2400" baseline="-25000" dirty="0" smtClean="0">
                <a:ea typeface="標楷體" pitchFamily="65" charset="-120"/>
              </a:rPr>
              <a:t>2 </a:t>
            </a:r>
            <a:r>
              <a:rPr lang="en-US" altLang="zh-TW" sz="2400" dirty="0" smtClean="0">
                <a:ea typeface="標楷體" pitchFamily="65" charset="-120"/>
              </a:rPr>
              <a:t>≤ 60 </a:t>
            </a:r>
          </a:p>
        </p:txBody>
      </p:sp>
      <p:sp>
        <p:nvSpPr>
          <p:cNvPr id="9" name="日期版面配置區 8"/>
          <p:cNvSpPr>
            <a:spLocks noGrp="1"/>
          </p:cNvSpPr>
          <p:nvPr>
            <p:ph type="dt" sz="half" idx="2"/>
          </p:nvPr>
        </p:nvSpPr>
        <p:spPr/>
        <p:txBody>
          <a:bodyPr/>
          <a:lstStyle/>
          <a:p>
            <a:fld id="{165CFC7B-70CC-4403-9372-C996B4098818}" type="datetime1">
              <a:rPr lang="zh-TW" altLang="en-US" smtClean="0"/>
              <a:pPr/>
              <a:t>2014/7/10</a:t>
            </a:fld>
            <a:endParaRPr lang="zh-TW" altLang="en-US"/>
          </a:p>
        </p:txBody>
      </p:sp>
      <p:sp>
        <p:nvSpPr>
          <p:cNvPr id="10" name="投影片編號版面配置區 9"/>
          <p:cNvSpPr>
            <a:spLocks noGrp="1"/>
          </p:cNvSpPr>
          <p:nvPr>
            <p:ph type="sldNum" sz="quarter" idx="4"/>
          </p:nvPr>
        </p:nvSpPr>
        <p:spPr/>
        <p:txBody>
          <a:bodyPr/>
          <a:lstStyle/>
          <a:p>
            <a:fld id="{33C2E20B-6387-4BED-9F94-88517561D482}" type="slidenum">
              <a:rPr lang="zh-TW" altLang="en-US" smtClean="0"/>
              <a:pPr/>
              <a:t>32</a:t>
            </a:fld>
            <a:r>
              <a:rPr lang="en-US" altLang="zh-TW" smtClean="0"/>
              <a:t>/42</a:t>
            </a:r>
            <a:endParaRPr lang="zh-TW" alt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407920" y="3139440"/>
            <a:ext cx="556260" cy="434340"/>
          </a:xfrm>
          <a:prstGeom prst="rect">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4537710" y="4640580"/>
            <a:ext cx="556260" cy="434340"/>
          </a:xfrm>
          <a:prstGeom prst="rect">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5604510" y="3101340"/>
            <a:ext cx="556260" cy="434340"/>
          </a:xfrm>
          <a:prstGeom prst="rect">
            <a:avLst/>
          </a:prstGeom>
          <a:solidFill>
            <a:schemeClr val="accent1">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880110" y="3120390"/>
            <a:ext cx="960120" cy="434340"/>
          </a:xfrm>
          <a:prstGeom prst="rect">
            <a:avLst/>
          </a:prstGeom>
          <a:solidFill>
            <a:schemeClr val="accent1">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5619750" y="4648200"/>
            <a:ext cx="556260" cy="434340"/>
          </a:xfrm>
          <a:prstGeom prst="rect">
            <a:avLst/>
          </a:prstGeom>
          <a:solidFill>
            <a:schemeClr val="accent1">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p:nvSpPr>
        <p:spPr>
          <a:xfrm>
            <a:off x="895350" y="4667250"/>
            <a:ext cx="960120" cy="434340"/>
          </a:xfrm>
          <a:prstGeom prst="rect">
            <a:avLst/>
          </a:prstGeom>
          <a:solidFill>
            <a:schemeClr val="accent1">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p:txBody>
          <a:bodyPr/>
          <a:lstStyle/>
          <a:p>
            <a:r>
              <a:rPr lang="en-US" altLang="zh-TW" sz="4000" dirty="0" smtClean="0">
                <a:solidFill>
                  <a:srgbClr val="0000FF"/>
                </a:solidFill>
              </a:rPr>
              <a:t>Example 4: Chinese time phrase</a:t>
            </a:r>
            <a:endParaRPr lang="zh-TW" altLang="en-US" sz="4000" dirty="0"/>
          </a:p>
        </p:txBody>
      </p:sp>
      <p:sp>
        <p:nvSpPr>
          <p:cNvPr id="5" name="內容版面配置區 4"/>
          <p:cNvSpPr>
            <a:spLocks noGrp="1"/>
          </p:cNvSpPr>
          <p:nvPr>
            <p:ph idx="1"/>
          </p:nvPr>
        </p:nvSpPr>
        <p:spPr>
          <a:xfrm>
            <a:off x="457200" y="1600201"/>
            <a:ext cx="8229600" cy="3680460"/>
          </a:xfrm>
        </p:spPr>
        <p:txBody>
          <a:bodyPr/>
          <a:lstStyle/>
          <a:p>
            <a:r>
              <a:rPr lang="en-US" altLang="zh-TW" sz="2800" dirty="0" smtClean="0"/>
              <a:t>Incorrect alignments will violate the collocation agreement</a:t>
            </a:r>
          </a:p>
          <a:p>
            <a:endParaRPr lang="en-US" altLang="zh-TW" sz="2800" dirty="0" smtClean="0"/>
          </a:p>
          <a:p>
            <a:r>
              <a:rPr lang="zh-TW" altLang="en-US" sz="2800" dirty="0" smtClean="0">
                <a:latin typeface="標楷體" pitchFamily="65" charset="-120"/>
                <a:ea typeface="標楷體" pitchFamily="65" charset="-120"/>
              </a:rPr>
              <a:t>下 午 二 時 二 十 三 十 二 分</a:t>
            </a:r>
            <a:endParaRPr lang="en-US" altLang="zh-TW" sz="2800" dirty="0" smtClean="0">
              <a:latin typeface="標楷體" pitchFamily="65" charset="-120"/>
              <a:ea typeface="標楷體" pitchFamily="65" charset="-120"/>
            </a:endParaRPr>
          </a:p>
          <a:p>
            <a:endParaRPr lang="en-US" altLang="zh-TW" sz="2800" dirty="0" smtClean="0">
              <a:latin typeface="標楷體" pitchFamily="65" charset="-120"/>
              <a:ea typeface="標楷體" pitchFamily="65" charset="-120"/>
            </a:endParaRPr>
          </a:p>
          <a:p>
            <a:endParaRPr lang="en-US" altLang="zh-TW" sz="2800" dirty="0" smtClean="0">
              <a:latin typeface="標楷體" pitchFamily="65" charset="-120"/>
              <a:ea typeface="標楷體" pitchFamily="65" charset="-120"/>
            </a:endParaRPr>
          </a:p>
          <a:p>
            <a:r>
              <a:rPr lang="zh-TW" altLang="en-US" sz="2800" dirty="0" smtClean="0">
                <a:latin typeface="標楷體" pitchFamily="65" charset="-120"/>
                <a:ea typeface="標楷體" pitchFamily="65" charset="-120"/>
              </a:rPr>
              <a:t>下 午 二 十 二 十 三 時 二 分</a:t>
            </a:r>
            <a:endParaRPr lang="en-US" altLang="zh-TW" sz="2800" dirty="0" smtClean="0"/>
          </a:p>
          <a:p>
            <a:endParaRPr lang="zh-TW" altLang="en-US" sz="2800" dirty="0"/>
          </a:p>
        </p:txBody>
      </p:sp>
      <p:sp>
        <p:nvSpPr>
          <p:cNvPr id="13" name="向下箭號 12"/>
          <p:cNvSpPr/>
          <p:nvPr/>
        </p:nvSpPr>
        <p:spPr>
          <a:xfrm flipV="1">
            <a:off x="3623310" y="5292090"/>
            <a:ext cx="274320" cy="56007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文字方塊 13"/>
          <p:cNvSpPr txBox="1"/>
          <p:nvPr/>
        </p:nvSpPr>
        <p:spPr>
          <a:xfrm>
            <a:off x="2880360" y="5863590"/>
            <a:ext cx="1769202" cy="461665"/>
          </a:xfrm>
          <a:prstGeom prst="rect">
            <a:avLst/>
          </a:prstGeom>
          <a:noFill/>
          <a:ln w="28575">
            <a:solidFill>
              <a:srgbClr val="FF0000"/>
            </a:solidFill>
          </a:ln>
        </p:spPr>
        <p:txBody>
          <a:bodyPr wrap="none" rtlCol="0">
            <a:spAutoFit/>
          </a:bodyPr>
          <a:lstStyle/>
          <a:p>
            <a:r>
              <a:rPr lang="en-US" altLang="zh-TW" sz="2400" dirty="0" smtClean="0">
                <a:latin typeface="+mn-lt"/>
              </a:rPr>
              <a:t>Correct hour</a:t>
            </a:r>
            <a:endParaRPr lang="zh-TW" altLang="en-US" sz="2400" dirty="0">
              <a:latin typeface="+mn-lt"/>
            </a:endParaRPr>
          </a:p>
        </p:txBody>
      </p:sp>
      <p:sp>
        <p:nvSpPr>
          <p:cNvPr id="15" name="矩形 14"/>
          <p:cNvSpPr/>
          <p:nvPr/>
        </p:nvSpPr>
        <p:spPr>
          <a:xfrm>
            <a:off x="3520440" y="2846070"/>
            <a:ext cx="445770" cy="24460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日期版面配置區 15"/>
          <p:cNvSpPr>
            <a:spLocks noGrp="1"/>
          </p:cNvSpPr>
          <p:nvPr>
            <p:ph type="dt" sz="half" idx="2"/>
          </p:nvPr>
        </p:nvSpPr>
        <p:spPr/>
        <p:txBody>
          <a:bodyPr/>
          <a:lstStyle/>
          <a:p>
            <a:fld id="{485B9B10-8F67-43D2-BB31-DB7C6BF5C8C8}" type="datetime1">
              <a:rPr lang="zh-TW" altLang="en-US" smtClean="0"/>
              <a:pPr/>
              <a:t>2014/7/10</a:t>
            </a:fld>
            <a:endParaRPr lang="zh-TW" altLang="en-US"/>
          </a:p>
        </p:txBody>
      </p:sp>
      <p:sp>
        <p:nvSpPr>
          <p:cNvPr id="17" name="投影片編號版面配置區 16"/>
          <p:cNvSpPr>
            <a:spLocks noGrp="1"/>
          </p:cNvSpPr>
          <p:nvPr>
            <p:ph type="sldNum" sz="quarter" idx="4"/>
          </p:nvPr>
        </p:nvSpPr>
        <p:spPr/>
        <p:txBody>
          <a:bodyPr/>
          <a:lstStyle/>
          <a:p>
            <a:fld id="{33C2E20B-6387-4BED-9F94-88517561D482}" type="slidenum">
              <a:rPr lang="zh-TW" altLang="en-US" smtClean="0"/>
              <a:pPr/>
              <a:t>33</a:t>
            </a:fld>
            <a:r>
              <a:rPr lang="en-US" altLang="zh-TW" smtClean="0"/>
              <a:t>/42</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Outline</a:t>
            </a:r>
            <a:endParaRPr lang="zh-TW" altLang="en-US" dirty="0"/>
          </a:p>
        </p:txBody>
      </p:sp>
      <p:sp>
        <p:nvSpPr>
          <p:cNvPr id="3" name="內容版面配置區 2"/>
          <p:cNvSpPr>
            <a:spLocks noGrp="1"/>
          </p:cNvSpPr>
          <p:nvPr>
            <p:ph idx="1"/>
          </p:nvPr>
        </p:nvSpPr>
        <p:spPr>
          <a:xfrm>
            <a:off x="1142976" y="1760557"/>
            <a:ext cx="8229600" cy="4525963"/>
          </a:xfrm>
        </p:spPr>
        <p:txBody>
          <a:bodyPr/>
          <a:lstStyle/>
          <a:p>
            <a:r>
              <a:rPr lang="en-US" altLang="zh-TW" dirty="0" smtClean="0"/>
              <a:t>Introduction</a:t>
            </a:r>
          </a:p>
          <a:p>
            <a:r>
              <a:rPr lang="en-US" altLang="zh-TW" dirty="0" smtClean="0"/>
              <a:t>Rule base or machine learning?</a:t>
            </a:r>
          </a:p>
          <a:p>
            <a:r>
              <a:rPr lang="en-US" altLang="zh-TW" dirty="0" smtClean="0"/>
              <a:t>Principle-based approach</a:t>
            </a:r>
          </a:p>
          <a:p>
            <a:pPr lvl="1"/>
            <a:r>
              <a:rPr lang="en-US" altLang="zh-TW" dirty="0" smtClean="0"/>
              <a:t>Modeling context through frames</a:t>
            </a:r>
          </a:p>
          <a:p>
            <a:r>
              <a:rPr lang="en-US" altLang="zh-TW" dirty="0" smtClean="0"/>
              <a:t>Pattern Reduction</a:t>
            </a:r>
          </a:p>
          <a:p>
            <a:endParaRPr lang="en-US" altLang="zh-TW" dirty="0" smtClean="0"/>
          </a:p>
          <a:p>
            <a:endParaRPr lang="zh-TW" altLang="en-US" dirty="0"/>
          </a:p>
        </p:txBody>
      </p:sp>
      <p:sp>
        <p:nvSpPr>
          <p:cNvPr id="5" name="向右箭號 4"/>
          <p:cNvSpPr/>
          <p:nvPr/>
        </p:nvSpPr>
        <p:spPr>
          <a:xfrm>
            <a:off x="188402" y="4160617"/>
            <a:ext cx="928694" cy="42862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日期版面配置區 6"/>
          <p:cNvSpPr>
            <a:spLocks noGrp="1"/>
          </p:cNvSpPr>
          <p:nvPr>
            <p:ph type="dt" sz="half" idx="2"/>
          </p:nvPr>
        </p:nvSpPr>
        <p:spPr/>
        <p:txBody>
          <a:bodyPr/>
          <a:lstStyle/>
          <a:p>
            <a:fld id="{73ADD76E-42D4-427B-B15F-42A2FE92BE5C}" type="datetime1">
              <a:rPr lang="zh-TW" altLang="en-US" smtClean="0"/>
              <a:pPr/>
              <a:t>2014/7/10</a:t>
            </a:fld>
            <a:endParaRPr lang="zh-TW" altLang="en-US"/>
          </a:p>
        </p:txBody>
      </p:sp>
      <p:sp>
        <p:nvSpPr>
          <p:cNvPr id="8" name="投影片編號版面配置區 7"/>
          <p:cNvSpPr>
            <a:spLocks noGrp="1"/>
          </p:cNvSpPr>
          <p:nvPr>
            <p:ph type="sldNum" sz="quarter" idx="4"/>
          </p:nvPr>
        </p:nvSpPr>
        <p:spPr/>
        <p:txBody>
          <a:bodyPr/>
          <a:lstStyle/>
          <a:p>
            <a:fld id="{33C2E20B-6387-4BED-9F94-88517561D482}" type="slidenum">
              <a:rPr lang="zh-TW" altLang="en-US" smtClean="0"/>
              <a:pPr/>
              <a:t>34</a:t>
            </a:fld>
            <a:r>
              <a:rPr lang="en-US" altLang="zh-TW" smtClean="0"/>
              <a:t>/42</a:t>
            </a:r>
            <a:endParaRPr lang="zh-TW" alt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Pattern Reduction</a:t>
            </a:r>
            <a:br>
              <a:rPr lang="en-US" altLang="zh-TW" dirty="0" smtClean="0"/>
            </a:br>
            <a:r>
              <a:rPr lang="en-US" altLang="zh-TW" sz="3200" dirty="0" smtClean="0">
                <a:solidFill>
                  <a:srgbClr val="FF0000"/>
                </a:solidFill>
              </a:rPr>
              <a:t>How many Frame Patterns do we need?</a:t>
            </a:r>
            <a:endParaRPr lang="zh-TW" altLang="en-US" sz="4000" dirty="0">
              <a:solidFill>
                <a:srgbClr val="FF0000"/>
              </a:solidFill>
            </a:endParaRPr>
          </a:p>
        </p:txBody>
      </p:sp>
      <p:sp>
        <p:nvSpPr>
          <p:cNvPr id="3" name="內容版面配置區 2"/>
          <p:cNvSpPr>
            <a:spLocks noGrp="1"/>
          </p:cNvSpPr>
          <p:nvPr>
            <p:ph idx="1"/>
          </p:nvPr>
        </p:nvSpPr>
        <p:spPr>
          <a:xfrm>
            <a:off x="457200" y="1600200"/>
            <a:ext cx="8329642" cy="4525963"/>
          </a:xfrm>
        </p:spPr>
        <p:txBody>
          <a:bodyPr/>
          <a:lstStyle/>
          <a:p>
            <a:pPr marL="342900" lvl="1" indent="-342900">
              <a:buFont typeface="Arial" pitchFamily="34" charset="0"/>
              <a:buChar char="•"/>
            </a:pPr>
            <a:r>
              <a:rPr lang="en-US" altLang="zh-TW" dirty="0" smtClean="0"/>
              <a:t>We consider a large corpus with 10 million sentences that result in </a:t>
            </a:r>
            <a:r>
              <a:rPr lang="en-US" altLang="zh-TW" dirty="0" smtClean="0">
                <a:solidFill>
                  <a:srgbClr val="FF0000"/>
                </a:solidFill>
              </a:rPr>
              <a:t>300,000</a:t>
            </a:r>
            <a:r>
              <a:rPr lang="en-US" altLang="zh-TW" dirty="0" smtClean="0"/>
              <a:t> sentence patterns (which would be hard to use as the rule set)</a:t>
            </a:r>
            <a:r>
              <a:rPr lang="zh-TW" altLang="en-US" dirty="0" smtClean="0"/>
              <a:t> </a:t>
            </a:r>
            <a:endParaRPr lang="en-US" altLang="zh-TW" dirty="0" smtClean="0"/>
          </a:p>
          <a:p>
            <a:pPr lvl="1"/>
            <a:r>
              <a:rPr lang="en-US" altLang="zh-TW" sz="2400" dirty="0" smtClean="0"/>
              <a:t>theme [Verb] range </a:t>
            </a:r>
          </a:p>
          <a:p>
            <a:pPr lvl="1"/>
            <a:r>
              <a:rPr lang="en-US" altLang="zh-TW" sz="2400" dirty="0" smtClean="0"/>
              <a:t>agent evaluation time [Verb]</a:t>
            </a:r>
          </a:p>
          <a:p>
            <a:pPr lvl="1"/>
            <a:r>
              <a:rPr lang="en-US" altLang="zh-TW" sz="2400" dirty="0" smtClean="0"/>
              <a:t>theme time [Verb] complement</a:t>
            </a:r>
          </a:p>
          <a:p>
            <a:pPr lvl="1"/>
            <a:r>
              <a:rPr lang="en-US" altLang="zh-TW" sz="2400" dirty="0" smtClean="0"/>
              <a:t>contrast theme [Verb] range</a:t>
            </a:r>
          </a:p>
          <a:p>
            <a:r>
              <a:rPr lang="en-US" altLang="zh-TW" sz="2800" dirty="0" smtClean="0"/>
              <a:t>In our frame reduction that allows insertion, deletion</a:t>
            </a:r>
          </a:p>
          <a:p>
            <a:pPr lvl="1">
              <a:buNone/>
            </a:pPr>
            <a:r>
              <a:rPr lang="en-US" altLang="zh-TW" sz="2400" dirty="0" smtClean="0">
                <a:solidFill>
                  <a:srgbClr val="0000FF"/>
                </a:solidFill>
              </a:rPr>
              <a:t>theme manner [Verb] range →</a:t>
            </a:r>
            <a:r>
              <a:rPr lang="zh-TW" altLang="en-US" sz="2400" dirty="0" smtClean="0">
                <a:solidFill>
                  <a:srgbClr val="0000FF"/>
                </a:solidFill>
              </a:rPr>
              <a:t>   </a:t>
            </a:r>
            <a:r>
              <a:rPr lang="en-US" altLang="zh-TW" sz="2400" dirty="0" smtClean="0">
                <a:solidFill>
                  <a:srgbClr val="0000FF"/>
                </a:solidFill>
              </a:rPr>
              <a:t>theme [Verb] range</a:t>
            </a:r>
            <a:endParaRPr lang="en-US" altLang="zh-TW" dirty="0" smtClean="0">
              <a:solidFill>
                <a:srgbClr val="0000FF"/>
              </a:solidFill>
            </a:endParaRPr>
          </a:p>
          <a:p>
            <a:pPr>
              <a:buNone/>
            </a:pPr>
            <a:r>
              <a:rPr lang="en-US" altLang="zh-TW" dirty="0" smtClean="0"/>
              <a:t>	</a:t>
            </a:r>
            <a:r>
              <a:rPr lang="en-US" altLang="zh-TW" sz="2800" dirty="0" smtClean="0">
                <a:solidFill>
                  <a:srgbClr val="FF0000"/>
                </a:solidFill>
              </a:rPr>
              <a:t>The best 60 patterns can cover 99%</a:t>
            </a:r>
            <a:endParaRPr lang="zh-TW" altLang="en-US" dirty="0">
              <a:solidFill>
                <a:srgbClr val="FF0000"/>
              </a:solidFill>
            </a:endParaRPr>
          </a:p>
        </p:txBody>
      </p:sp>
      <p:grpSp>
        <p:nvGrpSpPr>
          <p:cNvPr id="5" name="群組 31"/>
          <p:cNvGrpSpPr/>
          <p:nvPr/>
        </p:nvGrpSpPr>
        <p:grpSpPr>
          <a:xfrm>
            <a:off x="5429256" y="2357430"/>
            <a:ext cx="4143404" cy="2214578"/>
            <a:chOff x="5643570" y="3786190"/>
            <a:chExt cx="4143404" cy="2214578"/>
          </a:xfrm>
        </p:grpSpPr>
        <p:sp>
          <p:nvSpPr>
            <p:cNvPr id="6" name="圓角矩形 5"/>
            <p:cNvSpPr/>
            <p:nvPr/>
          </p:nvSpPr>
          <p:spPr>
            <a:xfrm>
              <a:off x="5643570" y="4143380"/>
              <a:ext cx="3143272" cy="1857388"/>
            </a:xfrm>
            <a:prstGeom prst="roundRect">
              <a:avLst>
                <a:gd name="adj" fmla="val 17145"/>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TW" altLang="en-US" dirty="0"/>
            </a:p>
          </p:txBody>
        </p:sp>
        <p:cxnSp>
          <p:nvCxnSpPr>
            <p:cNvPr id="7" name="直線單箭頭接點 6"/>
            <p:cNvCxnSpPr/>
            <p:nvPr/>
          </p:nvCxnSpPr>
          <p:spPr>
            <a:xfrm>
              <a:off x="6143636" y="5500702"/>
              <a:ext cx="2143140" cy="158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直線單箭頭接點 7"/>
            <p:cNvCxnSpPr/>
            <p:nvPr/>
          </p:nvCxnSpPr>
          <p:spPr>
            <a:xfrm rot="5400000" flipH="1" flipV="1">
              <a:off x="5572132" y="4929198"/>
              <a:ext cx="1143008" cy="158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弧形 8"/>
            <p:cNvSpPr/>
            <p:nvPr/>
          </p:nvSpPr>
          <p:spPr>
            <a:xfrm flipH="1" flipV="1">
              <a:off x="6357950" y="3786190"/>
              <a:ext cx="3429024" cy="1571636"/>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0" name="文字方塊 9"/>
            <p:cNvSpPr txBox="1"/>
            <p:nvPr/>
          </p:nvSpPr>
          <p:spPr>
            <a:xfrm>
              <a:off x="6320115" y="5572140"/>
              <a:ext cx="1596976" cy="369332"/>
            </a:xfrm>
            <a:prstGeom prst="rect">
              <a:avLst/>
            </a:prstGeom>
            <a:noFill/>
          </p:spPr>
          <p:txBody>
            <a:bodyPr wrap="none" rtlCol="0">
              <a:spAutoFit/>
            </a:bodyPr>
            <a:lstStyle/>
            <a:p>
              <a:r>
                <a:rPr lang="en-US" altLang="zh-TW" b="1" dirty="0" smtClean="0">
                  <a:latin typeface="+mn-lt"/>
                </a:rPr>
                <a:t>Long tail effect</a:t>
              </a:r>
              <a:endParaRPr lang="zh-TW" altLang="en-US" b="1" dirty="0">
                <a:latin typeface="+mn-lt"/>
              </a:endParaRPr>
            </a:p>
          </p:txBody>
        </p:sp>
      </p:grpSp>
      <p:sp>
        <p:nvSpPr>
          <p:cNvPr id="12" name="日期版面配置區 11"/>
          <p:cNvSpPr>
            <a:spLocks noGrp="1"/>
          </p:cNvSpPr>
          <p:nvPr>
            <p:ph type="dt" sz="half" idx="2"/>
          </p:nvPr>
        </p:nvSpPr>
        <p:spPr/>
        <p:txBody>
          <a:bodyPr/>
          <a:lstStyle/>
          <a:p>
            <a:fld id="{5FF91046-0EF4-4D81-B268-049E072B44CE}" type="datetime1">
              <a:rPr lang="zh-TW" altLang="en-US" smtClean="0"/>
              <a:pPr/>
              <a:t>2014/7/10</a:t>
            </a:fld>
            <a:endParaRPr lang="zh-TW" altLang="en-US"/>
          </a:p>
        </p:txBody>
      </p:sp>
      <p:sp>
        <p:nvSpPr>
          <p:cNvPr id="13" name="投影片編號版面配置區 12"/>
          <p:cNvSpPr>
            <a:spLocks noGrp="1"/>
          </p:cNvSpPr>
          <p:nvPr>
            <p:ph type="sldNum" sz="quarter" idx="4"/>
          </p:nvPr>
        </p:nvSpPr>
        <p:spPr/>
        <p:txBody>
          <a:bodyPr/>
          <a:lstStyle/>
          <a:p>
            <a:fld id="{33C2E20B-6387-4BED-9F94-88517561D482}" type="slidenum">
              <a:rPr lang="zh-TW" altLang="en-US" smtClean="0"/>
              <a:pPr/>
              <a:t>35</a:t>
            </a:fld>
            <a:r>
              <a:rPr lang="en-US" altLang="zh-TW" smtClean="0"/>
              <a:t>/42</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Pattern Reduction</a:t>
            </a:r>
            <a:br>
              <a:rPr lang="en-US" altLang="zh-TW" dirty="0" smtClean="0"/>
            </a:br>
            <a:r>
              <a:rPr lang="en-US" altLang="zh-TW" sz="3600" dirty="0" smtClean="0">
                <a:solidFill>
                  <a:srgbClr val="FF0000"/>
                </a:solidFill>
              </a:rPr>
              <a:t>Frame Patterns are Robust</a:t>
            </a:r>
            <a:endParaRPr lang="zh-TW" altLang="en-US" dirty="0">
              <a:solidFill>
                <a:srgbClr val="FF0000"/>
              </a:solidFill>
            </a:endParaRPr>
          </a:p>
        </p:txBody>
      </p:sp>
      <p:sp>
        <p:nvSpPr>
          <p:cNvPr id="3" name="內容版面配置區 2"/>
          <p:cNvSpPr>
            <a:spLocks noGrp="1"/>
          </p:cNvSpPr>
          <p:nvPr>
            <p:ph idx="1"/>
          </p:nvPr>
        </p:nvSpPr>
        <p:spPr/>
        <p:txBody>
          <a:bodyPr/>
          <a:lstStyle/>
          <a:p>
            <a:r>
              <a:rPr lang="en-US" altLang="zh-TW" dirty="0" smtClean="0"/>
              <a:t>In fact, if we only use 1/10-th of the sentences (chosen randomly) as the training set (i.e. 1 million sentences), and take the best 60 patterns, they will cover </a:t>
            </a:r>
            <a:r>
              <a:rPr lang="en-US" altLang="zh-TW" dirty="0" smtClean="0">
                <a:solidFill>
                  <a:srgbClr val="FF0000"/>
                </a:solidFill>
              </a:rPr>
              <a:t>98.5%</a:t>
            </a:r>
            <a:r>
              <a:rPr lang="en-US" altLang="zh-TW" dirty="0" smtClean="0"/>
              <a:t> of the entire pattern set. </a:t>
            </a:r>
          </a:p>
          <a:p>
            <a:r>
              <a:rPr lang="en-US" altLang="zh-TW" dirty="0" smtClean="0"/>
              <a:t>This shows that the patterns learned are </a:t>
            </a:r>
            <a:r>
              <a:rPr lang="en-US" altLang="zh-TW" dirty="0" smtClean="0">
                <a:solidFill>
                  <a:srgbClr val="FF0000"/>
                </a:solidFill>
              </a:rPr>
              <a:t>robust</a:t>
            </a:r>
            <a:r>
              <a:rPr lang="en-US" altLang="zh-TW" dirty="0" smtClean="0"/>
              <a:t> enough. </a:t>
            </a:r>
            <a:endParaRPr lang="zh-TW" altLang="en-US" dirty="0"/>
          </a:p>
        </p:txBody>
      </p:sp>
      <p:sp>
        <p:nvSpPr>
          <p:cNvPr id="6" name="日期版面配置區 5"/>
          <p:cNvSpPr>
            <a:spLocks noGrp="1"/>
          </p:cNvSpPr>
          <p:nvPr>
            <p:ph type="dt" sz="half" idx="2"/>
          </p:nvPr>
        </p:nvSpPr>
        <p:spPr/>
        <p:txBody>
          <a:bodyPr/>
          <a:lstStyle/>
          <a:p>
            <a:fld id="{23A1CDD7-0612-4838-BFAC-FE076944E537}" type="datetime1">
              <a:rPr lang="zh-TW" altLang="en-US" smtClean="0"/>
              <a:pPr/>
              <a:t>2014/7/10</a:t>
            </a:fld>
            <a:endParaRPr lang="zh-TW" altLang="en-US"/>
          </a:p>
        </p:txBody>
      </p:sp>
      <p:sp>
        <p:nvSpPr>
          <p:cNvPr id="7" name="投影片編號版面配置區 6"/>
          <p:cNvSpPr>
            <a:spLocks noGrp="1"/>
          </p:cNvSpPr>
          <p:nvPr>
            <p:ph type="sldNum" sz="quarter" idx="4"/>
          </p:nvPr>
        </p:nvSpPr>
        <p:spPr/>
        <p:txBody>
          <a:bodyPr/>
          <a:lstStyle/>
          <a:p>
            <a:fld id="{33C2E20B-6387-4BED-9F94-88517561D482}" type="slidenum">
              <a:rPr lang="zh-TW" altLang="en-US" smtClean="0"/>
              <a:pPr/>
              <a:t>36</a:t>
            </a:fld>
            <a:r>
              <a:rPr lang="en-US" altLang="zh-TW" smtClean="0"/>
              <a:t>/42</a:t>
            </a:r>
            <a:endParaRPr lang="zh-TW" alt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57674"/>
            <a:ext cx="8229600" cy="725470"/>
          </a:xfrm>
        </p:spPr>
        <p:txBody>
          <a:bodyPr/>
          <a:lstStyle/>
          <a:p>
            <a:r>
              <a:rPr lang="en-US" sz="4000" b="1" dirty="0" smtClean="0"/>
              <a:t>Principal </a:t>
            </a:r>
            <a:r>
              <a:rPr lang="en-US" altLang="zh-TW" sz="4000" b="1" dirty="0" smtClean="0"/>
              <a:t>C</a:t>
            </a:r>
            <a:r>
              <a:rPr lang="en-US" sz="4000" b="1" dirty="0" smtClean="0"/>
              <a:t>omponent </a:t>
            </a:r>
            <a:r>
              <a:rPr lang="en-US" altLang="zh-TW" sz="4000" b="1" dirty="0" smtClean="0"/>
              <a:t>A</a:t>
            </a:r>
            <a:r>
              <a:rPr lang="en-US" sz="4000" b="1" dirty="0" smtClean="0"/>
              <a:t>nalysis (PCA)</a:t>
            </a:r>
            <a:endParaRPr lang="zh-TW" altLang="en-US" sz="4000" dirty="0"/>
          </a:p>
        </p:txBody>
      </p:sp>
      <p:sp>
        <p:nvSpPr>
          <p:cNvPr id="3" name="內容版面配置區 2"/>
          <p:cNvSpPr>
            <a:spLocks noGrp="1"/>
          </p:cNvSpPr>
          <p:nvPr>
            <p:ph idx="1"/>
          </p:nvPr>
        </p:nvSpPr>
        <p:spPr>
          <a:xfrm>
            <a:off x="457200" y="1690260"/>
            <a:ext cx="8229600" cy="4525963"/>
          </a:xfrm>
        </p:spPr>
        <p:txBody>
          <a:bodyPr/>
          <a:lstStyle/>
          <a:p>
            <a:r>
              <a:rPr lang="en-US" sz="2400" b="1" dirty="0" smtClean="0"/>
              <a:t>Principal component analysis (PCA)</a:t>
            </a:r>
            <a:r>
              <a:rPr lang="en-US" sz="2400" dirty="0" smtClean="0"/>
              <a:t> is a mathematical procedure that uses </a:t>
            </a:r>
            <a:r>
              <a:rPr lang="en-US" sz="2400" dirty="0" smtClean="0">
                <a:hlinkClick r:id="rId2" tooltip="Orthogonal matrix"/>
              </a:rPr>
              <a:t>orthogonal transformation</a:t>
            </a:r>
            <a:r>
              <a:rPr lang="en-US" sz="2400" dirty="0" smtClean="0"/>
              <a:t> to convert a set of observations of possibly correlated variables into a set of values of </a:t>
            </a:r>
            <a:r>
              <a:rPr lang="en-US" sz="2400" dirty="0" smtClean="0">
                <a:hlinkClick r:id="rId3" tooltip="Correlation and dependence"/>
              </a:rPr>
              <a:t>linearly uncorrelated</a:t>
            </a:r>
            <a:r>
              <a:rPr lang="en-US" sz="2400" dirty="0" smtClean="0"/>
              <a:t> variables called </a:t>
            </a:r>
            <a:r>
              <a:rPr lang="en-US" sz="2400" b="1" dirty="0" smtClean="0"/>
              <a:t>principal components</a:t>
            </a:r>
            <a:r>
              <a:rPr lang="en-US" sz="2400" dirty="0" smtClean="0"/>
              <a:t>. </a:t>
            </a:r>
            <a:r>
              <a:rPr lang="en-US" altLang="zh-TW" sz="2400" dirty="0" smtClean="0"/>
              <a:t>PCA are often adopted for dimension reduction. </a:t>
            </a:r>
            <a:endParaRPr lang="en-US" sz="2400" dirty="0" smtClean="0"/>
          </a:p>
          <a:p>
            <a:pPr lvl="1"/>
            <a:r>
              <a:rPr lang="en-US" altLang="zh-TW" sz="2000" dirty="0" smtClean="0"/>
              <a:t>Continuous world </a:t>
            </a:r>
          </a:p>
          <a:p>
            <a:pPr lvl="1"/>
            <a:endParaRPr lang="en-US" sz="2000" dirty="0" smtClean="0"/>
          </a:p>
          <a:p>
            <a:r>
              <a:rPr lang="en-US" altLang="zh-TW" sz="2400" dirty="0" smtClean="0"/>
              <a:t>In our principle-based approach, we have proposed a transformation that converts a set of patterns into a set of principal patterns that can cover most patterns.</a:t>
            </a:r>
          </a:p>
          <a:p>
            <a:pPr lvl="1"/>
            <a:r>
              <a:rPr lang="en-US" altLang="zh-TW" sz="2000" dirty="0" smtClean="0"/>
              <a:t>Discrete world</a:t>
            </a:r>
          </a:p>
        </p:txBody>
      </p:sp>
      <p:sp>
        <p:nvSpPr>
          <p:cNvPr id="5" name="文字方塊 4"/>
          <p:cNvSpPr txBox="1"/>
          <p:nvPr/>
        </p:nvSpPr>
        <p:spPr>
          <a:xfrm>
            <a:off x="1363223" y="846212"/>
            <a:ext cx="6175730" cy="646331"/>
          </a:xfrm>
          <a:prstGeom prst="rect">
            <a:avLst/>
          </a:prstGeom>
          <a:noFill/>
        </p:spPr>
        <p:txBody>
          <a:bodyPr wrap="none" rtlCol="0">
            <a:spAutoFit/>
          </a:bodyPr>
          <a:lstStyle/>
          <a:p>
            <a:r>
              <a:rPr lang="en-US" altLang="zh-TW" sz="3600" b="1" dirty="0" smtClean="0">
                <a:solidFill>
                  <a:srgbClr val="FF0000"/>
                </a:solidFill>
                <a:latin typeface="+mn-lt"/>
              </a:rPr>
              <a:t>Principal Pattern</a:t>
            </a:r>
            <a:r>
              <a:rPr lang="en-US" sz="3600" b="1" dirty="0" smtClean="0">
                <a:solidFill>
                  <a:srgbClr val="FF0000"/>
                </a:solidFill>
                <a:latin typeface="+mn-lt"/>
              </a:rPr>
              <a:t> </a:t>
            </a:r>
            <a:r>
              <a:rPr lang="en-US" altLang="zh-TW" sz="3600" b="1" dirty="0" smtClean="0">
                <a:solidFill>
                  <a:srgbClr val="FF0000"/>
                </a:solidFill>
                <a:latin typeface="+mn-lt"/>
              </a:rPr>
              <a:t>A</a:t>
            </a:r>
            <a:r>
              <a:rPr lang="en-US" sz="3600" b="1" dirty="0" smtClean="0">
                <a:solidFill>
                  <a:srgbClr val="FF0000"/>
                </a:solidFill>
                <a:latin typeface="+mn-lt"/>
              </a:rPr>
              <a:t>nalysis (</a:t>
            </a:r>
            <a:r>
              <a:rPr lang="en-US" altLang="zh-TW" sz="3600" b="1" dirty="0" smtClean="0">
                <a:solidFill>
                  <a:srgbClr val="FF0000"/>
                </a:solidFill>
                <a:latin typeface="+mn-lt"/>
              </a:rPr>
              <a:t>PPA)</a:t>
            </a:r>
            <a:endParaRPr lang="zh-TW" altLang="en-US" sz="3600" dirty="0">
              <a:solidFill>
                <a:srgbClr val="FF0000"/>
              </a:solidFill>
              <a:latin typeface="+mn-lt"/>
            </a:endParaRPr>
          </a:p>
        </p:txBody>
      </p:sp>
      <p:sp>
        <p:nvSpPr>
          <p:cNvPr id="7" name="日期版面配置區 6"/>
          <p:cNvSpPr>
            <a:spLocks noGrp="1"/>
          </p:cNvSpPr>
          <p:nvPr>
            <p:ph type="dt" sz="half" idx="2"/>
          </p:nvPr>
        </p:nvSpPr>
        <p:spPr/>
        <p:txBody>
          <a:bodyPr/>
          <a:lstStyle/>
          <a:p>
            <a:fld id="{9FC1C899-D637-4A09-8854-9B1B4B624016}" type="datetime1">
              <a:rPr lang="zh-TW" altLang="en-US" smtClean="0"/>
              <a:pPr/>
              <a:t>2014/7/10</a:t>
            </a:fld>
            <a:endParaRPr lang="zh-TW" altLang="en-US"/>
          </a:p>
        </p:txBody>
      </p:sp>
      <p:sp>
        <p:nvSpPr>
          <p:cNvPr id="8" name="投影片編號版面配置區 7"/>
          <p:cNvSpPr>
            <a:spLocks noGrp="1"/>
          </p:cNvSpPr>
          <p:nvPr>
            <p:ph type="sldNum" sz="quarter" idx="4"/>
          </p:nvPr>
        </p:nvSpPr>
        <p:spPr/>
        <p:txBody>
          <a:bodyPr/>
          <a:lstStyle/>
          <a:p>
            <a:fld id="{33C2E20B-6387-4BED-9F94-88517561D482}" type="slidenum">
              <a:rPr lang="zh-TW" altLang="en-US" smtClean="0"/>
              <a:pPr/>
              <a:t>37</a:t>
            </a:fld>
            <a:r>
              <a:rPr lang="en-US" altLang="zh-TW" smtClean="0"/>
              <a:t>/42</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0604"/>
            <a:ext cx="8229600" cy="1143000"/>
          </a:xfrm>
        </p:spPr>
        <p:txBody>
          <a:bodyPr/>
          <a:lstStyle/>
          <a:p>
            <a:r>
              <a:rPr lang="en-US" altLang="zh-TW" dirty="0" smtClean="0"/>
              <a:t>Conclusion</a:t>
            </a:r>
            <a:endParaRPr lang="zh-TW" altLang="en-US" dirty="0"/>
          </a:p>
        </p:txBody>
      </p:sp>
      <p:sp>
        <p:nvSpPr>
          <p:cNvPr id="3" name="內容版面配置區 2"/>
          <p:cNvSpPr>
            <a:spLocks noGrp="1"/>
          </p:cNvSpPr>
          <p:nvPr>
            <p:ph idx="1"/>
          </p:nvPr>
        </p:nvSpPr>
        <p:spPr>
          <a:xfrm>
            <a:off x="427704" y="1274629"/>
            <a:ext cx="8229600" cy="4525963"/>
          </a:xfrm>
        </p:spPr>
        <p:txBody>
          <a:bodyPr/>
          <a:lstStyle/>
          <a:p>
            <a:r>
              <a:rPr lang="en-US" altLang="zh-TW" sz="2400" dirty="0" smtClean="0"/>
              <a:t>Principle-based approach (PBA) is interpretable, not difficult to maintain, provides more expressive power, and potentially can produce more accurate results.</a:t>
            </a:r>
          </a:p>
          <a:p>
            <a:r>
              <a:rPr lang="en-US" altLang="zh-TW" sz="2400" dirty="0" smtClean="0"/>
              <a:t>Frame matching can be readily applied to speech signals (not just text input). </a:t>
            </a:r>
          </a:p>
          <a:p>
            <a:r>
              <a:rPr lang="en-US" altLang="zh-TW" sz="2400" dirty="0" smtClean="0"/>
              <a:t>We hope PBA will open up a new avenue of research for natural language processing and speech recognition, that can help create</a:t>
            </a:r>
          </a:p>
          <a:p>
            <a:pPr lvl="1"/>
            <a:r>
              <a:rPr lang="en-US" altLang="zh-TW" sz="2000" dirty="0" smtClean="0"/>
              <a:t>More new algorithms</a:t>
            </a:r>
          </a:p>
          <a:p>
            <a:pPr lvl="1"/>
            <a:r>
              <a:rPr lang="en-US" altLang="zh-TW" sz="2000" dirty="0" smtClean="0"/>
              <a:t>More fine-grained knowledge adoption</a:t>
            </a:r>
          </a:p>
          <a:p>
            <a:pPr lvl="1"/>
            <a:r>
              <a:rPr lang="en-US" altLang="zh-TW" sz="2000" dirty="0" smtClean="0"/>
              <a:t>More research on linguistic knowledge that can be put to practical use</a:t>
            </a:r>
          </a:p>
        </p:txBody>
      </p:sp>
      <p:sp>
        <p:nvSpPr>
          <p:cNvPr id="6" name="日期版面配置區 5"/>
          <p:cNvSpPr>
            <a:spLocks noGrp="1"/>
          </p:cNvSpPr>
          <p:nvPr>
            <p:ph type="dt" sz="half" idx="2"/>
          </p:nvPr>
        </p:nvSpPr>
        <p:spPr/>
        <p:txBody>
          <a:bodyPr/>
          <a:lstStyle/>
          <a:p>
            <a:fld id="{12BD8E5D-37D6-42F5-9B86-FAAAECE4F099}" type="datetime1">
              <a:rPr lang="zh-TW" altLang="en-US" smtClean="0"/>
              <a:pPr/>
              <a:t>2014/7/10</a:t>
            </a:fld>
            <a:endParaRPr lang="zh-TW" altLang="en-US"/>
          </a:p>
        </p:txBody>
      </p:sp>
      <p:sp>
        <p:nvSpPr>
          <p:cNvPr id="7" name="投影片編號版面配置區 6"/>
          <p:cNvSpPr>
            <a:spLocks noGrp="1"/>
          </p:cNvSpPr>
          <p:nvPr>
            <p:ph type="sldNum" sz="quarter" idx="4"/>
          </p:nvPr>
        </p:nvSpPr>
        <p:spPr/>
        <p:txBody>
          <a:bodyPr/>
          <a:lstStyle/>
          <a:p>
            <a:fld id="{33C2E20B-6387-4BED-9F94-88517561D482}" type="slidenum">
              <a:rPr lang="zh-TW" altLang="en-US" smtClean="0"/>
              <a:pPr/>
              <a:t>38</a:t>
            </a:fld>
            <a:r>
              <a:rPr lang="en-US" altLang="zh-TW" smtClean="0"/>
              <a:t>/42</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Conclusion</a:t>
            </a:r>
            <a:endParaRPr lang="zh-TW" altLang="en-US" dirty="0"/>
          </a:p>
        </p:txBody>
      </p:sp>
      <p:sp>
        <p:nvSpPr>
          <p:cNvPr id="3" name="內容版面配置區 2"/>
          <p:cNvSpPr>
            <a:spLocks noGrp="1"/>
          </p:cNvSpPr>
          <p:nvPr>
            <p:ph idx="1"/>
          </p:nvPr>
        </p:nvSpPr>
        <p:spPr/>
        <p:txBody>
          <a:bodyPr/>
          <a:lstStyle/>
          <a:p>
            <a:r>
              <a:rPr lang="en-US" altLang="zh-TW" dirty="0" smtClean="0"/>
              <a:t>Similar phenomenon of combined rule and statistical inference are quite common in many other areas, such as music, speech, image, and video. </a:t>
            </a:r>
          </a:p>
          <a:p>
            <a:endParaRPr lang="en-US" altLang="zh-TW" dirty="0" smtClean="0"/>
          </a:p>
          <a:p>
            <a:r>
              <a:rPr lang="en-US" altLang="zh-TW" dirty="0" smtClean="0"/>
              <a:t>It would be interesting to see how PBA can be adapted to AI in general. </a:t>
            </a:r>
            <a:endParaRPr lang="zh-TW" altLang="en-US" dirty="0" smtClean="0"/>
          </a:p>
          <a:p>
            <a:endParaRPr lang="zh-TW" altLang="en-US" dirty="0"/>
          </a:p>
        </p:txBody>
      </p:sp>
      <p:sp>
        <p:nvSpPr>
          <p:cNvPr id="6" name="日期版面配置區 5"/>
          <p:cNvSpPr>
            <a:spLocks noGrp="1"/>
          </p:cNvSpPr>
          <p:nvPr>
            <p:ph type="dt" sz="half" idx="2"/>
          </p:nvPr>
        </p:nvSpPr>
        <p:spPr/>
        <p:txBody>
          <a:bodyPr/>
          <a:lstStyle/>
          <a:p>
            <a:fld id="{4377F066-D7FC-46AF-A7C6-E8CC1FBBBEA9}" type="datetime1">
              <a:rPr lang="zh-TW" altLang="en-US" smtClean="0"/>
              <a:pPr/>
              <a:t>2014/7/10</a:t>
            </a:fld>
            <a:endParaRPr lang="zh-TW" altLang="en-US"/>
          </a:p>
        </p:txBody>
      </p:sp>
      <p:sp>
        <p:nvSpPr>
          <p:cNvPr id="7" name="投影片編號版面配置區 6"/>
          <p:cNvSpPr>
            <a:spLocks noGrp="1"/>
          </p:cNvSpPr>
          <p:nvPr>
            <p:ph type="sldNum" sz="quarter" idx="4"/>
          </p:nvPr>
        </p:nvSpPr>
        <p:spPr/>
        <p:txBody>
          <a:bodyPr/>
          <a:lstStyle/>
          <a:p>
            <a:fld id="{33C2E20B-6387-4BED-9F94-88517561D482}" type="slidenum">
              <a:rPr lang="zh-TW" altLang="en-US" smtClean="0"/>
              <a:pPr/>
              <a:t>39</a:t>
            </a:fld>
            <a:r>
              <a:rPr lang="en-US" altLang="zh-TW" smtClean="0"/>
              <a:t>/42</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457200" y="142875"/>
            <a:ext cx="8229600" cy="1143000"/>
          </a:xfrm>
        </p:spPr>
        <p:txBody>
          <a:bodyPr/>
          <a:lstStyle/>
          <a:p>
            <a:r>
              <a:rPr lang="en-US" altLang="zh-TW" sz="3200" dirty="0" smtClean="0"/>
              <a:t>An example from </a:t>
            </a:r>
            <a:br>
              <a:rPr lang="en-US" altLang="zh-TW" sz="3200" dirty="0" smtClean="0"/>
            </a:br>
            <a:r>
              <a:rPr lang="en-US" altLang="zh-TW" sz="3200" dirty="0" smtClean="0"/>
              <a:t>Chinese speech recognition (CSR)</a:t>
            </a:r>
          </a:p>
        </p:txBody>
      </p:sp>
      <p:sp>
        <p:nvSpPr>
          <p:cNvPr id="7171" name="Rectangle 5"/>
          <p:cNvSpPr>
            <a:spLocks noGrp="1" noChangeArrowheads="1"/>
          </p:cNvSpPr>
          <p:nvPr>
            <p:ph type="body" idx="1"/>
          </p:nvPr>
        </p:nvSpPr>
        <p:spPr>
          <a:xfrm>
            <a:off x="457200" y="1428750"/>
            <a:ext cx="8229600" cy="1285875"/>
          </a:xfrm>
        </p:spPr>
        <p:txBody>
          <a:bodyPr/>
          <a:lstStyle/>
          <a:p>
            <a:pPr>
              <a:lnSpc>
                <a:spcPct val="90000"/>
              </a:lnSpc>
            </a:pPr>
            <a:r>
              <a:rPr lang="en-US" altLang="zh-TW" sz="2400" dirty="0" smtClean="0"/>
              <a:t>CSR is difficult in that, even if speech signal is perfectly recognized, the </a:t>
            </a:r>
            <a:r>
              <a:rPr lang="en-US" altLang="zh-TW" sz="2400" dirty="0" smtClean="0">
                <a:solidFill>
                  <a:srgbClr val="FF0000"/>
                </a:solidFill>
              </a:rPr>
              <a:t>homophone selection </a:t>
            </a:r>
            <a:r>
              <a:rPr lang="en-US" altLang="zh-TW" sz="2400" dirty="0" smtClean="0"/>
              <a:t>is still hard. </a:t>
            </a:r>
          </a:p>
          <a:p>
            <a:pPr>
              <a:lnSpc>
                <a:spcPct val="90000"/>
              </a:lnSpc>
            </a:pPr>
            <a:r>
              <a:rPr lang="en-US" altLang="zh-TW" sz="2400" dirty="0" smtClean="0"/>
              <a:t>The following is a machine learning approach (word bigram).</a:t>
            </a:r>
          </a:p>
        </p:txBody>
      </p:sp>
      <p:grpSp>
        <p:nvGrpSpPr>
          <p:cNvPr id="2" name="群組 66"/>
          <p:cNvGrpSpPr/>
          <p:nvPr/>
        </p:nvGrpSpPr>
        <p:grpSpPr>
          <a:xfrm>
            <a:off x="928688" y="2846388"/>
            <a:ext cx="7378700" cy="3297237"/>
            <a:chOff x="928688" y="2846388"/>
            <a:chExt cx="7378700" cy="3297237"/>
          </a:xfrm>
        </p:grpSpPr>
        <p:sp>
          <p:nvSpPr>
            <p:cNvPr id="7172" name="Oval 2"/>
            <p:cNvSpPr>
              <a:spLocks noChangeArrowheads="1"/>
            </p:cNvSpPr>
            <p:nvPr/>
          </p:nvSpPr>
          <p:spPr bwMode="auto">
            <a:xfrm>
              <a:off x="1004888" y="2846388"/>
              <a:ext cx="368300" cy="368300"/>
            </a:xfrm>
            <a:prstGeom prst="ellipse">
              <a:avLst/>
            </a:prstGeom>
            <a:solidFill>
              <a:schemeClr val="hlink"/>
            </a:solidFill>
            <a:ln w="12700">
              <a:solidFill>
                <a:schemeClr val="tx1"/>
              </a:solidFill>
              <a:round/>
              <a:headEnd/>
              <a:tailEnd/>
            </a:ln>
          </p:spPr>
          <p:txBody>
            <a:bodyPr wrap="none" anchor="ctr"/>
            <a:lstStyle/>
            <a:p>
              <a:endParaRPr kumimoji="0" lang="zh-TW" altLang="en-US">
                <a:latin typeface="Calibri" pitchFamily="34" charset="0"/>
              </a:endParaRPr>
            </a:p>
          </p:txBody>
        </p:sp>
        <p:sp>
          <p:nvSpPr>
            <p:cNvPr id="7173" name="Oval 3"/>
            <p:cNvSpPr>
              <a:spLocks noChangeArrowheads="1"/>
            </p:cNvSpPr>
            <p:nvPr/>
          </p:nvSpPr>
          <p:spPr bwMode="auto">
            <a:xfrm>
              <a:off x="7862888" y="2846388"/>
              <a:ext cx="368300" cy="368300"/>
            </a:xfrm>
            <a:prstGeom prst="ellipse">
              <a:avLst/>
            </a:prstGeom>
            <a:solidFill>
              <a:schemeClr val="hlink"/>
            </a:solidFill>
            <a:ln w="12700">
              <a:solidFill>
                <a:schemeClr val="tx1"/>
              </a:solidFill>
              <a:round/>
              <a:headEnd/>
              <a:tailEnd/>
            </a:ln>
          </p:spPr>
          <p:txBody>
            <a:bodyPr wrap="none" anchor="ctr"/>
            <a:lstStyle/>
            <a:p>
              <a:endParaRPr kumimoji="0" lang="zh-TW" altLang="en-US">
                <a:latin typeface="Calibri" pitchFamily="34" charset="0"/>
              </a:endParaRPr>
            </a:p>
          </p:txBody>
        </p:sp>
        <p:sp>
          <p:nvSpPr>
            <p:cNvPr id="7174" name="Oval 4"/>
            <p:cNvSpPr>
              <a:spLocks noChangeArrowheads="1"/>
            </p:cNvSpPr>
            <p:nvPr/>
          </p:nvSpPr>
          <p:spPr bwMode="auto">
            <a:xfrm>
              <a:off x="7177088" y="2846388"/>
              <a:ext cx="368300" cy="368300"/>
            </a:xfrm>
            <a:prstGeom prst="ellipse">
              <a:avLst/>
            </a:prstGeom>
            <a:solidFill>
              <a:schemeClr val="hlink"/>
            </a:solidFill>
            <a:ln w="12700">
              <a:solidFill>
                <a:schemeClr val="tx1"/>
              </a:solidFill>
              <a:round/>
              <a:headEnd/>
              <a:tailEnd/>
            </a:ln>
          </p:spPr>
          <p:txBody>
            <a:bodyPr wrap="none" anchor="ctr"/>
            <a:lstStyle/>
            <a:p>
              <a:endParaRPr kumimoji="0" lang="zh-TW" altLang="en-US">
                <a:latin typeface="Calibri" pitchFamily="34" charset="0"/>
              </a:endParaRPr>
            </a:p>
          </p:txBody>
        </p:sp>
        <p:sp>
          <p:nvSpPr>
            <p:cNvPr id="7175" name="Oval 5"/>
            <p:cNvSpPr>
              <a:spLocks noChangeArrowheads="1"/>
            </p:cNvSpPr>
            <p:nvPr/>
          </p:nvSpPr>
          <p:spPr bwMode="auto">
            <a:xfrm>
              <a:off x="1690688" y="2846388"/>
              <a:ext cx="368300" cy="368300"/>
            </a:xfrm>
            <a:prstGeom prst="ellipse">
              <a:avLst/>
            </a:prstGeom>
            <a:solidFill>
              <a:schemeClr val="hlink"/>
            </a:solidFill>
            <a:ln w="12700">
              <a:solidFill>
                <a:schemeClr val="tx1"/>
              </a:solidFill>
              <a:round/>
              <a:headEnd/>
              <a:tailEnd/>
            </a:ln>
          </p:spPr>
          <p:txBody>
            <a:bodyPr wrap="none" anchor="ctr"/>
            <a:lstStyle/>
            <a:p>
              <a:endParaRPr kumimoji="0" lang="zh-TW" altLang="en-US">
                <a:latin typeface="Calibri" pitchFamily="34" charset="0"/>
              </a:endParaRPr>
            </a:p>
          </p:txBody>
        </p:sp>
        <p:sp>
          <p:nvSpPr>
            <p:cNvPr id="7176" name="Oval 6"/>
            <p:cNvSpPr>
              <a:spLocks noChangeArrowheads="1"/>
            </p:cNvSpPr>
            <p:nvPr/>
          </p:nvSpPr>
          <p:spPr bwMode="auto">
            <a:xfrm>
              <a:off x="2376488" y="2846388"/>
              <a:ext cx="368300" cy="368300"/>
            </a:xfrm>
            <a:prstGeom prst="ellipse">
              <a:avLst/>
            </a:prstGeom>
            <a:solidFill>
              <a:schemeClr val="hlink"/>
            </a:solidFill>
            <a:ln w="12700">
              <a:solidFill>
                <a:schemeClr val="tx1"/>
              </a:solidFill>
              <a:round/>
              <a:headEnd/>
              <a:tailEnd/>
            </a:ln>
          </p:spPr>
          <p:txBody>
            <a:bodyPr wrap="none" anchor="ctr"/>
            <a:lstStyle/>
            <a:p>
              <a:endParaRPr kumimoji="0" lang="zh-TW" altLang="en-US">
                <a:latin typeface="Calibri" pitchFamily="34" charset="0"/>
              </a:endParaRPr>
            </a:p>
          </p:txBody>
        </p:sp>
        <p:sp>
          <p:nvSpPr>
            <p:cNvPr id="7177" name="Oval 7"/>
            <p:cNvSpPr>
              <a:spLocks noChangeArrowheads="1"/>
            </p:cNvSpPr>
            <p:nvPr/>
          </p:nvSpPr>
          <p:spPr bwMode="auto">
            <a:xfrm>
              <a:off x="3748088" y="2846388"/>
              <a:ext cx="368300" cy="368300"/>
            </a:xfrm>
            <a:prstGeom prst="ellipse">
              <a:avLst/>
            </a:prstGeom>
            <a:solidFill>
              <a:schemeClr val="hlink"/>
            </a:solidFill>
            <a:ln w="12700">
              <a:solidFill>
                <a:schemeClr val="tx1"/>
              </a:solidFill>
              <a:round/>
              <a:headEnd/>
              <a:tailEnd/>
            </a:ln>
          </p:spPr>
          <p:txBody>
            <a:bodyPr wrap="none" anchor="ctr"/>
            <a:lstStyle/>
            <a:p>
              <a:endParaRPr kumimoji="0" lang="zh-TW" altLang="en-US">
                <a:latin typeface="Calibri" pitchFamily="34" charset="0"/>
              </a:endParaRPr>
            </a:p>
          </p:txBody>
        </p:sp>
        <p:sp>
          <p:nvSpPr>
            <p:cNvPr id="7178" name="Oval 8"/>
            <p:cNvSpPr>
              <a:spLocks noChangeArrowheads="1"/>
            </p:cNvSpPr>
            <p:nvPr/>
          </p:nvSpPr>
          <p:spPr bwMode="auto">
            <a:xfrm>
              <a:off x="3062288" y="2846388"/>
              <a:ext cx="368300" cy="368300"/>
            </a:xfrm>
            <a:prstGeom prst="ellipse">
              <a:avLst/>
            </a:prstGeom>
            <a:solidFill>
              <a:schemeClr val="hlink"/>
            </a:solidFill>
            <a:ln w="12700">
              <a:solidFill>
                <a:schemeClr val="tx1"/>
              </a:solidFill>
              <a:round/>
              <a:headEnd/>
              <a:tailEnd/>
            </a:ln>
          </p:spPr>
          <p:txBody>
            <a:bodyPr wrap="none" anchor="ctr"/>
            <a:lstStyle/>
            <a:p>
              <a:endParaRPr kumimoji="0" lang="zh-TW" altLang="en-US">
                <a:latin typeface="Calibri" pitchFamily="34" charset="0"/>
              </a:endParaRPr>
            </a:p>
          </p:txBody>
        </p:sp>
        <p:sp>
          <p:nvSpPr>
            <p:cNvPr id="7179" name="Oval 9"/>
            <p:cNvSpPr>
              <a:spLocks noChangeArrowheads="1"/>
            </p:cNvSpPr>
            <p:nvPr/>
          </p:nvSpPr>
          <p:spPr bwMode="auto">
            <a:xfrm>
              <a:off x="5119688" y="2846388"/>
              <a:ext cx="368300" cy="368300"/>
            </a:xfrm>
            <a:prstGeom prst="ellipse">
              <a:avLst/>
            </a:prstGeom>
            <a:solidFill>
              <a:schemeClr val="hlink"/>
            </a:solidFill>
            <a:ln w="12700">
              <a:solidFill>
                <a:schemeClr val="tx1"/>
              </a:solidFill>
              <a:round/>
              <a:headEnd/>
              <a:tailEnd/>
            </a:ln>
          </p:spPr>
          <p:txBody>
            <a:bodyPr wrap="none" anchor="ctr"/>
            <a:lstStyle/>
            <a:p>
              <a:endParaRPr kumimoji="0" lang="zh-TW" altLang="en-US">
                <a:latin typeface="Calibri" pitchFamily="34" charset="0"/>
              </a:endParaRPr>
            </a:p>
          </p:txBody>
        </p:sp>
        <p:sp>
          <p:nvSpPr>
            <p:cNvPr id="7180" name="Oval 10"/>
            <p:cNvSpPr>
              <a:spLocks noChangeArrowheads="1"/>
            </p:cNvSpPr>
            <p:nvPr/>
          </p:nvSpPr>
          <p:spPr bwMode="auto">
            <a:xfrm>
              <a:off x="4433888" y="2846388"/>
              <a:ext cx="368300" cy="368300"/>
            </a:xfrm>
            <a:prstGeom prst="ellipse">
              <a:avLst/>
            </a:prstGeom>
            <a:solidFill>
              <a:schemeClr val="hlink"/>
            </a:solidFill>
            <a:ln w="12700">
              <a:solidFill>
                <a:schemeClr val="tx1"/>
              </a:solidFill>
              <a:round/>
              <a:headEnd/>
              <a:tailEnd/>
            </a:ln>
          </p:spPr>
          <p:txBody>
            <a:bodyPr wrap="none" anchor="ctr"/>
            <a:lstStyle/>
            <a:p>
              <a:endParaRPr kumimoji="0" lang="zh-TW" altLang="en-US">
                <a:latin typeface="Calibri" pitchFamily="34" charset="0"/>
              </a:endParaRPr>
            </a:p>
          </p:txBody>
        </p:sp>
        <p:sp>
          <p:nvSpPr>
            <p:cNvPr id="7181" name="Oval 11"/>
            <p:cNvSpPr>
              <a:spLocks noChangeArrowheads="1"/>
            </p:cNvSpPr>
            <p:nvPr/>
          </p:nvSpPr>
          <p:spPr bwMode="auto">
            <a:xfrm>
              <a:off x="6491288" y="2846388"/>
              <a:ext cx="368300" cy="368300"/>
            </a:xfrm>
            <a:prstGeom prst="ellipse">
              <a:avLst/>
            </a:prstGeom>
            <a:solidFill>
              <a:schemeClr val="hlink"/>
            </a:solidFill>
            <a:ln w="12700">
              <a:solidFill>
                <a:schemeClr val="tx1"/>
              </a:solidFill>
              <a:round/>
              <a:headEnd/>
              <a:tailEnd/>
            </a:ln>
          </p:spPr>
          <p:txBody>
            <a:bodyPr wrap="none" anchor="ctr"/>
            <a:lstStyle/>
            <a:p>
              <a:endParaRPr kumimoji="0" lang="zh-TW" altLang="en-US">
                <a:latin typeface="Calibri" pitchFamily="34" charset="0"/>
              </a:endParaRPr>
            </a:p>
          </p:txBody>
        </p:sp>
        <p:sp>
          <p:nvSpPr>
            <p:cNvPr id="7182" name="Oval 12"/>
            <p:cNvSpPr>
              <a:spLocks noChangeArrowheads="1"/>
            </p:cNvSpPr>
            <p:nvPr/>
          </p:nvSpPr>
          <p:spPr bwMode="auto">
            <a:xfrm>
              <a:off x="5805488" y="2846388"/>
              <a:ext cx="368300" cy="368300"/>
            </a:xfrm>
            <a:prstGeom prst="ellipse">
              <a:avLst/>
            </a:prstGeom>
            <a:solidFill>
              <a:schemeClr val="hlink"/>
            </a:solidFill>
            <a:ln w="12700">
              <a:solidFill>
                <a:schemeClr val="tx1"/>
              </a:solidFill>
              <a:round/>
              <a:headEnd/>
              <a:tailEnd/>
            </a:ln>
          </p:spPr>
          <p:txBody>
            <a:bodyPr wrap="none" anchor="ctr"/>
            <a:lstStyle/>
            <a:p>
              <a:endParaRPr kumimoji="0" lang="zh-TW" altLang="en-US">
                <a:latin typeface="Calibri" pitchFamily="34" charset="0"/>
              </a:endParaRPr>
            </a:p>
          </p:txBody>
        </p:sp>
        <p:sp>
          <p:nvSpPr>
            <p:cNvPr id="7183" name="Rectangle 13"/>
            <p:cNvSpPr>
              <a:spLocks noChangeArrowheads="1"/>
            </p:cNvSpPr>
            <p:nvPr/>
          </p:nvSpPr>
          <p:spPr bwMode="auto">
            <a:xfrm>
              <a:off x="928688" y="3489325"/>
              <a:ext cx="1206500" cy="292100"/>
            </a:xfrm>
            <a:prstGeom prst="rect">
              <a:avLst/>
            </a:prstGeom>
            <a:solidFill>
              <a:srgbClr val="FFFF00"/>
            </a:solidFill>
            <a:ln w="12700">
              <a:solidFill>
                <a:schemeClr val="tx1"/>
              </a:solidFill>
              <a:miter lim="800000"/>
              <a:headEnd/>
              <a:tailEnd/>
            </a:ln>
          </p:spPr>
          <p:txBody>
            <a:bodyPr wrap="none" anchor="ctr"/>
            <a:lstStyle/>
            <a:p>
              <a:endParaRPr kumimoji="0" lang="zh-TW" altLang="en-US">
                <a:latin typeface="Calibri" pitchFamily="34" charset="0"/>
              </a:endParaRPr>
            </a:p>
          </p:txBody>
        </p:sp>
        <p:sp>
          <p:nvSpPr>
            <p:cNvPr id="7184" name="Rectangle 14"/>
            <p:cNvSpPr>
              <a:spLocks noChangeArrowheads="1"/>
            </p:cNvSpPr>
            <p:nvPr/>
          </p:nvSpPr>
          <p:spPr bwMode="auto">
            <a:xfrm>
              <a:off x="2986088" y="3489325"/>
              <a:ext cx="1892300" cy="292100"/>
            </a:xfrm>
            <a:prstGeom prst="rect">
              <a:avLst/>
            </a:prstGeom>
            <a:noFill/>
            <a:ln w="12700">
              <a:solidFill>
                <a:schemeClr val="tx1"/>
              </a:solidFill>
              <a:miter lim="800000"/>
              <a:headEnd/>
              <a:tailEnd/>
            </a:ln>
          </p:spPr>
          <p:txBody>
            <a:bodyPr wrap="none" anchor="ctr"/>
            <a:lstStyle/>
            <a:p>
              <a:endParaRPr kumimoji="0" lang="zh-TW" altLang="en-US">
                <a:latin typeface="Calibri" pitchFamily="34" charset="0"/>
              </a:endParaRPr>
            </a:p>
          </p:txBody>
        </p:sp>
        <p:sp>
          <p:nvSpPr>
            <p:cNvPr id="7185" name="Rectangle 15"/>
            <p:cNvSpPr>
              <a:spLocks noChangeArrowheads="1"/>
            </p:cNvSpPr>
            <p:nvPr/>
          </p:nvSpPr>
          <p:spPr bwMode="auto">
            <a:xfrm>
              <a:off x="5119688" y="3489325"/>
              <a:ext cx="1816100" cy="292100"/>
            </a:xfrm>
            <a:prstGeom prst="rect">
              <a:avLst/>
            </a:prstGeom>
            <a:solidFill>
              <a:srgbClr val="FFFF00"/>
            </a:solidFill>
            <a:ln w="12700">
              <a:solidFill>
                <a:schemeClr val="tx1"/>
              </a:solidFill>
              <a:miter lim="800000"/>
              <a:headEnd/>
              <a:tailEnd/>
            </a:ln>
          </p:spPr>
          <p:txBody>
            <a:bodyPr wrap="none" anchor="ctr"/>
            <a:lstStyle/>
            <a:p>
              <a:endParaRPr kumimoji="0" lang="zh-TW" altLang="en-US">
                <a:latin typeface="Calibri" pitchFamily="34" charset="0"/>
              </a:endParaRPr>
            </a:p>
          </p:txBody>
        </p:sp>
        <p:sp>
          <p:nvSpPr>
            <p:cNvPr id="7186" name="Rectangle 16"/>
            <p:cNvSpPr>
              <a:spLocks noChangeArrowheads="1"/>
            </p:cNvSpPr>
            <p:nvPr/>
          </p:nvSpPr>
          <p:spPr bwMode="auto">
            <a:xfrm>
              <a:off x="1614488" y="4022725"/>
              <a:ext cx="2578100" cy="292100"/>
            </a:xfrm>
            <a:prstGeom prst="rect">
              <a:avLst/>
            </a:prstGeom>
            <a:noFill/>
            <a:ln w="12700">
              <a:solidFill>
                <a:schemeClr val="tx1"/>
              </a:solidFill>
              <a:miter lim="800000"/>
              <a:headEnd/>
              <a:tailEnd/>
            </a:ln>
          </p:spPr>
          <p:txBody>
            <a:bodyPr wrap="none" anchor="ctr"/>
            <a:lstStyle/>
            <a:p>
              <a:endParaRPr kumimoji="0" lang="zh-TW" altLang="en-US">
                <a:latin typeface="Calibri" pitchFamily="34" charset="0"/>
              </a:endParaRPr>
            </a:p>
          </p:txBody>
        </p:sp>
        <p:sp>
          <p:nvSpPr>
            <p:cNvPr id="7187" name="Rectangle 17"/>
            <p:cNvSpPr>
              <a:spLocks noChangeArrowheads="1"/>
            </p:cNvSpPr>
            <p:nvPr/>
          </p:nvSpPr>
          <p:spPr bwMode="auto">
            <a:xfrm>
              <a:off x="4433888" y="4022725"/>
              <a:ext cx="1892300" cy="292100"/>
            </a:xfrm>
            <a:prstGeom prst="rect">
              <a:avLst/>
            </a:prstGeom>
            <a:noFill/>
            <a:ln w="12700">
              <a:solidFill>
                <a:schemeClr val="tx1"/>
              </a:solidFill>
              <a:miter lim="800000"/>
              <a:headEnd/>
              <a:tailEnd/>
            </a:ln>
          </p:spPr>
          <p:txBody>
            <a:bodyPr wrap="none" anchor="ctr"/>
            <a:lstStyle/>
            <a:p>
              <a:endParaRPr kumimoji="0" lang="zh-TW" altLang="en-US">
                <a:latin typeface="Calibri" pitchFamily="34" charset="0"/>
              </a:endParaRPr>
            </a:p>
          </p:txBody>
        </p:sp>
        <p:sp>
          <p:nvSpPr>
            <p:cNvPr id="7188" name="Rectangle 18"/>
            <p:cNvSpPr>
              <a:spLocks noChangeArrowheads="1"/>
            </p:cNvSpPr>
            <p:nvPr/>
          </p:nvSpPr>
          <p:spPr bwMode="auto">
            <a:xfrm>
              <a:off x="5805488" y="4479925"/>
              <a:ext cx="1816100" cy="292100"/>
            </a:xfrm>
            <a:prstGeom prst="rect">
              <a:avLst/>
            </a:prstGeom>
            <a:noFill/>
            <a:ln w="12700">
              <a:solidFill>
                <a:schemeClr val="tx1"/>
              </a:solidFill>
              <a:miter lim="800000"/>
              <a:headEnd/>
              <a:tailEnd/>
            </a:ln>
          </p:spPr>
          <p:txBody>
            <a:bodyPr wrap="none" anchor="ctr"/>
            <a:lstStyle/>
            <a:p>
              <a:endParaRPr kumimoji="0" lang="zh-TW" altLang="en-US">
                <a:latin typeface="Calibri" pitchFamily="34" charset="0"/>
              </a:endParaRPr>
            </a:p>
          </p:txBody>
        </p:sp>
        <p:sp>
          <p:nvSpPr>
            <p:cNvPr id="7189" name="Rectangle 19"/>
            <p:cNvSpPr>
              <a:spLocks noChangeArrowheads="1"/>
            </p:cNvSpPr>
            <p:nvPr/>
          </p:nvSpPr>
          <p:spPr bwMode="auto">
            <a:xfrm>
              <a:off x="2376488" y="4479925"/>
              <a:ext cx="1130300" cy="292100"/>
            </a:xfrm>
            <a:prstGeom prst="rect">
              <a:avLst/>
            </a:prstGeom>
            <a:solidFill>
              <a:srgbClr val="FFFF00"/>
            </a:solidFill>
            <a:ln w="12700">
              <a:solidFill>
                <a:schemeClr val="tx1"/>
              </a:solidFill>
              <a:miter lim="800000"/>
              <a:headEnd/>
              <a:tailEnd/>
            </a:ln>
          </p:spPr>
          <p:txBody>
            <a:bodyPr wrap="none" anchor="ctr"/>
            <a:lstStyle/>
            <a:p>
              <a:endParaRPr kumimoji="0" lang="zh-TW" altLang="en-US">
                <a:latin typeface="Calibri" pitchFamily="34" charset="0"/>
              </a:endParaRPr>
            </a:p>
          </p:txBody>
        </p:sp>
        <p:sp>
          <p:nvSpPr>
            <p:cNvPr id="7190" name="Rectangle 20"/>
            <p:cNvSpPr>
              <a:spLocks noChangeArrowheads="1"/>
            </p:cNvSpPr>
            <p:nvPr/>
          </p:nvSpPr>
          <p:spPr bwMode="auto">
            <a:xfrm>
              <a:off x="2376488" y="4937125"/>
              <a:ext cx="1130300" cy="292100"/>
            </a:xfrm>
            <a:prstGeom prst="rect">
              <a:avLst/>
            </a:prstGeom>
            <a:noFill/>
            <a:ln w="12700">
              <a:solidFill>
                <a:schemeClr val="tx1"/>
              </a:solidFill>
              <a:miter lim="800000"/>
              <a:headEnd/>
              <a:tailEnd/>
            </a:ln>
          </p:spPr>
          <p:txBody>
            <a:bodyPr wrap="none" anchor="ctr"/>
            <a:lstStyle/>
            <a:p>
              <a:endParaRPr kumimoji="0" lang="zh-TW" altLang="en-US">
                <a:latin typeface="Calibri" pitchFamily="34" charset="0"/>
              </a:endParaRPr>
            </a:p>
          </p:txBody>
        </p:sp>
        <p:sp>
          <p:nvSpPr>
            <p:cNvPr id="7191" name="Rectangle 21"/>
            <p:cNvSpPr>
              <a:spLocks noChangeArrowheads="1"/>
            </p:cNvSpPr>
            <p:nvPr/>
          </p:nvSpPr>
          <p:spPr bwMode="auto">
            <a:xfrm>
              <a:off x="928688" y="4022725"/>
              <a:ext cx="520700" cy="292100"/>
            </a:xfrm>
            <a:prstGeom prst="rect">
              <a:avLst/>
            </a:prstGeom>
            <a:noFill/>
            <a:ln w="12700">
              <a:solidFill>
                <a:schemeClr val="tx1"/>
              </a:solidFill>
              <a:miter lim="800000"/>
              <a:headEnd/>
              <a:tailEnd/>
            </a:ln>
          </p:spPr>
          <p:txBody>
            <a:bodyPr wrap="none" anchor="ctr"/>
            <a:lstStyle/>
            <a:p>
              <a:endParaRPr kumimoji="0" lang="zh-TW" altLang="en-US">
                <a:latin typeface="Calibri" pitchFamily="34" charset="0"/>
              </a:endParaRPr>
            </a:p>
          </p:txBody>
        </p:sp>
        <p:sp>
          <p:nvSpPr>
            <p:cNvPr id="7192" name="Rectangle 22"/>
            <p:cNvSpPr>
              <a:spLocks noChangeArrowheads="1"/>
            </p:cNvSpPr>
            <p:nvPr/>
          </p:nvSpPr>
          <p:spPr bwMode="auto">
            <a:xfrm>
              <a:off x="928688" y="4479925"/>
              <a:ext cx="520700" cy="292100"/>
            </a:xfrm>
            <a:prstGeom prst="rect">
              <a:avLst/>
            </a:prstGeom>
            <a:noFill/>
            <a:ln w="12700">
              <a:solidFill>
                <a:schemeClr val="tx1"/>
              </a:solidFill>
              <a:miter lim="800000"/>
              <a:headEnd/>
              <a:tailEnd/>
            </a:ln>
          </p:spPr>
          <p:txBody>
            <a:bodyPr wrap="none" anchor="ctr"/>
            <a:lstStyle/>
            <a:p>
              <a:endParaRPr kumimoji="0" lang="zh-TW" altLang="en-US">
                <a:latin typeface="Calibri" pitchFamily="34" charset="0"/>
              </a:endParaRPr>
            </a:p>
          </p:txBody>
        </p:sp>
        <p:sp>
          <p:nvSpPr>
            <p:cNvPr id="7193" name="Rectangle 23"/>
            <p:cNvSpPr>
              <a:spLocks noChangeArrowheads="1"/>
            </p:cNvSpPr>
            <p:nvPr/>
          </p:nvSpPr>
          <p:spPr bwMode="auto">
            <a:xfrm>
              <a:off x="1614488" y="4479925"/>
              <a:ext cx="520700" cy="292100"/>
            </a:xfrm>
            <a:prstGeom prst="rect">
              <a:avLst/>
            </a:prstGeom>
            <a:noFill/>
            <a:ln w="12700">
              <a:solidFill>
                <a:schemeClr val="tx1"/>
              </a:solidFill>
              <a:miter lim="800000"/>
              <a:headEnd/>
              <a:tailEnd/>
            </a:ln>
          </p:spPr>
          <p:txBody>
            <a:bodyPr wrap="none" anchor="ctr"/>
            <a:lstStyle/>
            <a:p>
              <a:endParaRPr kumimoji="0" lang="zh-TW" altLang="en-US">
                <a:latin typeface="Calibri" pitchFamily="34" charset="0"/>
              </a:endParaRPr>
            </a:p>
          </p:txBody>
        </p:sp>
        <p:sp>
          <p:nvSpPr>
            <p:cNvPr id="7194" name="Rectangle 24"/>
            <p:cNvSpPr>
              <a:spLocks noChangeArrowheads="1"/>
            </p:cNvSpPr>
            <p:nvPr/>
          </p:nvSpPr>
          <p:spPr bwMode="auto">
            <a:xfrm>
              <a:off x="3671888" y="4479925"/>
              <a:ext cx="520700" cy="292100"/>
            </a:xfrm>
            <a:prstGeom prst="rect">
              <a:avLst/>
            </a:prstGeom>
            <a:noFill/>
            <a:ln w="12700">
              <a:solidFill>
                <a:schemeClr val="tx1"/>
              </a:solidFill>
              <a:miter lim="800000"/>
              <a:headEnd/>
              <a:tailEnd/>
            </a:ln>
          </p:spPr>
          <p:txBody>
            <a:bodyPr wrap="none" anchor="ctr"/>
            <a:lstStyle/>
            <a:p>
              <a:endParaRPr kumimoji="0" lang="zh-TW" altLang="en-US">
                <a:latin typeface="Calibri" pitchFamily="34" charset="0"/>
              </a:endParaRPr>
            </a:p>
          </p:txBody>
        </p:sp>
        <p:sp>
          <p:nvSpPr>
            <p:cNvPr id="7195" name="Rectangle 25"/>
            <p:cNvSpPr>
              <a:spLocks noChangeArrowheads="1"/>
            </p:cNvSpPr>
            <p:nvPr/>
          </p:nvSpPr>
          <p:spPr bwMode="auto">
            <a:xfrm>
              <a:off x="928688" y="4937125"/>
              <a:ext cx="520700" cy="292100"/>
            </a:xfrm>
            <a:prstGeom prst="rect">
              <a:avLst/>
            </a:prstGeom>
            <a:noFill/>
            <a:ln w="12700">
              <a:solidFill>
                <a:schemeClr val="tx1"/>
              </a:solidFill>
              <a:miter lim="800000"/>
              <a:headEnd/>
              <a:tailEnd/>
            </a:ln>
          </p:spPr>
          <p:txBody>
            <a:bodyPr wrap="none" anchor="ctr"/>
            <a:lstStyle/>
            <a:p>
              <a:endParaRPr kumimoji="0" lang="zh-TW" altLang="en-US">
                <a:latin typeface="Calibri" pitchFamily="34" charset="0"/>
              </a:endParaRPr>
            </a:p>
          </p:txBody>
        </p:sp>
        <p:sp>
          <p:nvSpPr>
            <p:cNvPr id="7196" name="Rectangle 26"/>
            <p:cNvSpPr>
              <a:spLocks noChangeArrowheads="1"/>
            </p:cNvSpPr>
            <p:nvPr/>
          </p:nvSpPr>
          <p:spPr bwMode="auto">
            <a:xfrm>
              <a:off x="928688" y="5394325"/>
              <a:ext cx="520700" cy="292100"/>
            </a:xfrm>
            <a:prstGeom prst="rect">
              <a:avLst/>
            </a:prstGeom>
            <a:noFill/>
            <a:ln w="12700">
              <a:solidFill>
                <a:schemeClr val="tx1"/>
              </a:solidFill>
              <a:miter lim="800000"/>
              <a:headEnd/>
              <a:tailEnd/>
            </a:ln>
          </p:spPr>
          <p:txBody>
            <a:bodyPr wrap="none" anchor="ctr"/>
            <a:lstStyle/>
            <a:p>
              <a:endParaRPr kumimoji="0" lang="zh-TW" altLang="en-US">
                <a:latin typeface="Calibri" pitchFamily="34" charset="0"/>
              </a:endParaRPr>
            </a:p>
          </p:txBody>
        </p:sp>
        <p:sp>
          <p:nvSpPr>
            <p:cNvPr id="7197" name="Rectangle 27"/>
            <p:cNvSpPr>
              <a:spLocks noChangeArrowheads="1"/>
            </p:cNvSpPr>
            <p:nvPr/>
          </p:nvSpPr>
          <p:spPr bwMode="auto">
            <a:xfrm>
              <a:off x="6491288" y="4022725"/>
              <a:ext cx="520700" cy="292100"/>
            </a:xfrm>
            <a:prstGeom prst="rect">
              <a:avLst/>
            </a:prstGeom>
            <a:noFill/>
            <a:ln w="12700">
              <a:solidFill>
                <a:schemeClr val="tx1"/>
              </a:solidFill>
              <a:miter lim="800000"/>
              <a:headEnd/>
              <a:tailEnd/>
            </a:ln>
          </p:spPr>
          <p:txBody>
            <a:bodyPr wrap="none" anchor="ctr"/>
            <a:lstStyle/>
            <a:p>
              <a:endParaRPr kumimoji="0" lang="zh-TW" altLang="en-US">
                <a:latin typeface="Calibri" pitchFamily="34" charset="0"/>
              </a:endParaRPr>
            </a:p>
          </p:txBody>
        </p:sp>
        <p:sp>
          <p:nvSpPr>
            <p:cNvPr id="7198" name="Rectangle 28"/>
            <p:cNvSpPr>
              <a:spLocks noChangeArrowheads="1"/>
            </p:cNvSpPr>
            <p:nvPr/>
          </p:nvSpPr>
          <p:spPr bwMode="auto">
            <a:xfrm>
              <a:off x="928688" y="5851525"/>
              <a:ext cx="520700" cy="292100"/>
            </a:xfrm>
            <a:prstGeom prst="rect">
              <a:avLst/>
            </a:prstGeom>
            <a:noFill/>
            <a:ln w="12700">
              <a:solidFill>
                <a:schemeClr val="tx1"/>
              </a:solidFill>
              <a:miter lim="800000"/>
              <a:headEnd/>
              <a:tailEnd/>
            </a:ln>
          </p:spPr>
          <p:txBody>
            <a:bodyPr wrap="none" anchor="ctr"/>
            <a:lstStyle/>
            <a:p>
              <a:endParaRPr kumimoji="0" lang="zh-TW" altLang="en-US">
                <a:latin typeface="Calibri" pitchFamily="34" charset="0"/>
              </a:endParaRPr>
            </a:p>
          </p:txBody>
        </p:sp>
        <p:sp>
          <p:nvSpPr>
            <p:cNvPr id="7199" name="Rectangle 29"/>
            <p:cNvSpPr>
              <a:spLocks noChangeArrowheads="1"/>
            </p:cNvSpPr>
            <p:nvPr/>
          </p:nvSpPr>
          <p:spPr bwMode="auto">
            <a:xfrm>
              <a:off x="4357688" y="5394325"/>
              <a:ext cx="520700" cy="292100"/>
            </a:xfrm>
            <a:prstGeom prst="rect">
              <a:avLst/>
            </a:prstGeom>
            <a:solidFill>
              <a:srgbClr val="FFFF00"/>
            </a:solidFill>
            <a:ln w="12700">
              <a:solidFill>
                <a:schemeClr val="tx1"/>
              </a:solidFill>
              <a:miter lim="800000"/>
              <a:headEnd/>
              <a:tailEnd/>
            </a:ln>
          </p:spPr>
          <p:txBody>
            <a:bodyPr wrap="none" anchor="ctr"/>
            <a:lstStyle/>
            <a:p>
              <a:endParaRPr kumimoji="0" lang="zh-TW" altLang="en-US">
                <a:latin typeface="Calibri" pitchFamily="34" charset="0"/>
              </a:endParaRPr>
            </a:p>
          </p:txBody>
        </p:sp>
        <p:sp>
          <p:nvSpPr>
            <p:cNvPr id="7200" name="Rectangle 30"/>
            <p:cNvSpPr>
              <a:spLocks noChangeArrowheads="1"/>
            </p:cNvSpPr>
            <p:nvPr/>
          </p:nvSpPr>
          <p:spPr bwMode="auto">
            <a:xfrm>
              <a:off x="4357688" y="4937125"/>
              <a:ext cx="520700" cy="292100"/>
            </a:xfrm>
            <a:prstGeom prst="rect">
              <a:avLst/>
            </a:prstGeom>
            <a:noFill/>
            <a:ln w="12700">
              <a:solidFill>
                <a:schemeClr val="tx1"/>
              </a:solidFill>
              <a:miter lim="800000"/>
              <a:headEnd/>
              <a:tailEnd/>
            </a:ln>
          </p:spPr>
          <p:txBody>
            <a:bodyPr wrap="none" anchor="ctr"/>
            <a:lstStyle/>
            <a:p>
              <a:endParaRPr kumimoji="0" lang="zh-TW" altLang="en-US">
                <a:latin typeface="Calibri" pitchFamily="34" charset="0"/>
              </a:endParaRPr>
            </a:p>
          </p:txBody>
        </p:sp>
        <p:sp>
          <p:nvSpPr>
            <p:cNvPr id="7201" name="Rectangle 31"/>
            <p:cNvSpPr>
              <a:spLocks noChangeArrowheads="1"/>
            </p:cNvSpPr>
            <p:nvPr/>
          </p:nvSpPr>
          <p:spPr bwMode="auto">
            <a:xfrm>
              <a:off x="7786688" y="3489325"/>
              <a:ext cx="520700" cy="292100"/>
            </a:xfrm>
            <a:prstGeom prst="rect">
              <a:avLst/>
            </a:prstGeom>
            <a:noFill/>
            <a:ln w="12700">
              <a:solidFill>
                <a:schemeClr val="tx1"/>
              </a:solidFill>
              <a:miter lim="800000"/>
              <a:headEnd/>
              <a:tailEnd/>
            </a:ln>
          </p:spPr>
          <p:txBody>
            <a:bodyPr wrap="none" anchor="ctr"/>
            <a:lstStyle/>
            <a:p>
              <a:endParaRPr kumimoji="0" lang="zh-TW" altLang="en-US">
                <a:latin typeface="Calibri" pitchFamily="34" charset="0"/>
              </a:endParaRPr>
            </a:p>
          </p:txBody>
        </p:sp>
        <p:sp>
          <p:nvSpPr>
            <p:cNvPr id="7202" name="Rectangle 32"/>
            <p:cNvSpPr>
              <a:spLocks noChangeArrowheads="1"/>
            </p:cNvSpPr>
            <p:nvPr/>
          </p:nvSpPr>
          <p:spPr bwMode="auto">
            <a:xfrm>
              <a:off x="7100888" y="3489325"/>
              <a:ext cx="520700" cy="292100"/>
            </a:xfrm>
            <a:prstGeom prst="rect">
              <a:avLst/>
            </a:prstGeom>
            <a:noFill/>
            <a:ln w="12700">
              <a:solidFill>
                <a:schemeClr val="tx1"/>
              </a:solidFill>
              <a:miter lim="800000"/>
              <a:headEnd/>
              <a:tailEnd/>
            </a:ln>
          </p:spPr>
          <p:txBody>
            <a:bodyPr wrap="none" anchor="ctr"/>
            <a:lstStyle/>
            <a:p>
              <a:endParaRPr kumimoji="0" lang="zh-TW" altLang="en-US">
                <a:latin typeface="Calibri" pitchFamily="34" charset="0"/>
              </a:endParaRPr>
            </a:p>
          </p:txBody>
        </p:sp>
        <p:sp>
          <p:nvSpPr>
            <p:cNvPr id="7203" name="Rectangle 33"/>
            <p:cNvSpPr>
              <a:spLocks noChangeArrowheads="1"/>
            </p:cNvSpPr>
            <p:nvPr/>
          </p:nvSpPr>
          <p:spPr bwMode="auto">
            <a:xfrm>
              <a:off x="6491288" y="4937125"/>
              <a:ext cx="1130300" cy="292100"/>
            </a:xfrm>
            <a:prstGeom prst="rect">
              <a:avLst/>
            </a:prstGeom>
            <a:noFill/>
            <a:ln w="12700">
              <a:solidFill>
                <a:schemeClr val="tx1"/>
              </a:solidFill>
              <a:miter lim="800000"/>
              <a:headEnd/>
              <a:tailEnd/>
            </a:ln>
          </p:spPr>
          <p:txBody>
            <a:bodyPr wrap="none" anchor="ctr"/>
            <a:lstStyle/>
            <a:p>
              <a:endParaRPr kumimoji="0" lang="zh-TW" altLang="en-US">
                <a:latin typeface="Calibri" pitchFamily="34" charset="0"/>
              </a:endParaRPr>
            </a:p>
          </p:txBody>
        </p:sp>
        <p:sp>
          <p:nvSpPr>
            <p:cNvPr id="7204" name="Rectangle 34"/>
            <p:cNvSpPr>
              <a:spLocks noChangeArrowheads="1"/>
            </p:cNvSpPr>
            <p:nvPr/>
          </p:nvSpPr>
          <p:spPr bwMode="auto">
            <a:xfrm>
              <a:off x="3671888" y="4937125"/>
              <a:ext cx="520700" cy="292100"/>
            </a:xfrm>
            <a:prstGeom prst="rect">
              <a:avLst/>
            </a:prstGeom>
            <a:solidFill>
              <a:srgbClr val="FFFF00"/>
            </a:solidFill>
            <a:ln w="12700">
              <a:solidFill>
                <a:schemeClr val="tx1"/>
              </a:solidFill>
              <a:miter lim="800000"/>
              <a:headEnd/>
              <a:tailEnd/>
            </a:ln>
          </p:spPr>
          <p:txBody>
            <a:bodyPr wrap="none" anchor="ctr"/>
            <a:lstStyle/>
            <a:p>
              <a:endParaRPr kumimoji="0" lang="zh-TW" altLang="en-US">
                <a:latin typeface="Calibri" pitchFamily="34" charset="0"/>
              </a:endParaRPr>
            </a:p>
          </p:txBody>
        </p:sp>
        <p:sp>
          <p:nvSpPr>
            <p:cNvPr id="7205" name="Rectangle 35"/>
            <p:cNvSpPr>
              <a:spLocks noChangeArrowheads="1"/>
            </p:cNvSpPr>
            <p:nvPr/>
          </p:nvSpPr>
          <p:spPr bwMode="auto">
            <a:xfrm>
              <a:off x="5119688" y="5394325"/>
              <a:ext cx="520700" cy="292100"/>
            </a:xfrm>
            <a:prstGeom prst="rect">
              <a:avLst/>
            </a:prstGeom>
            <a:noFill/>
            <a:ln w="12700">
              <a:solidFill>
                <a:schemeClr val="tx1"/>
              </a:solidFill>
              <a:miter lim="800000"/>
              <a:headEnd/>
              <a:tailEnd/>
            </a:ln>
          </p:spPr>
          <p:txBody>
            <a:bodyPr wrap="none" anchor="ctr"/>
            <a:lstStyle/>
            <a:p>
              <a:endParaRPr kumimoji="0" lang="zh-TW" altLang="en-US">
                <a:latin typeface="Calibri" pitchFamily="34" charset="0"/>
              </a:endParaRPr>
            </a:p>
          </p:txBody>
        </p:sp>
        <p:sp>
          <p:nvSpPr>
            <p:cNvPr id="7206" name="Rectangle 36"/>
            <p:cNvSpPr>
              <a:spLocks noChangeArrowheads="1"/>
            </p:cNvSpPr>
            <p:nvPr/>
          </p:nvSpPr>
          <p:spPr bwMode="auto">
            <a:xfrm>
              <a:off x="4357688" y="4479925"/>
              <a:ext cx="1282700" cy="292100"/>
            </a:xfrm>
            <a:prstGeom prst="rect">
              <a:avLst/>
            </a:prstGeom>
            <a:noFill/>
            <a:ln w="12700">
              <a:solidFill>
                <a:schemeClr val="tx1"/>
              </a:solidFill>
              <a:miter lim="800000"/>
              <a:headEnd/>
              <a:tailEnd/>
            </a:ln>
          </p:spPr>
          <p:txBody>
            <a:bodyPr wrap="none" anchor="ctr"/>
            <a:lstStyle/>
            <a:p>
              <a:endParaRPr kumimoji="0" lang="zh-TW" altLang="en-US">
                <a:latin typeface="Calibri" pitchFamily="34" charset="0"/>
              </a:endParaRPr>
            </a:p>
          </p:txBody>
        </p:sp>
        <p:sp>
          <p:nvSpPr>
            <p:cNvPr id="7207" name="Rectangle 37"/>
            <p:cNvSpPr>
              <a:spLocks noChangeArrowheads="1"/>
            </p:cNvSpPr>
            <p:nvPr/>
          </p:nvSpPr>
          <p:spPr bwMode="auto">
            <a:xfrm>
              <a:off x="5119688" y="4937125"/>
              <a:ext cx="1206500" cy="292100"/>
            </a:xfrm>
            <a:prstGeom prst="rect">
              <a:avLst/>
            </a:prstGeom>
            <a:noFill/>
            <a:ln w="12700">
              <a:solidFill>
                <a:schemeClr val="tx1"/>
              </a:solidFill>
              <a:miter lim="800000"/>
              <a:headEnd/>
              <a:tailEnd/>
            </a:ln>
          </p:spPr>
          <p:txBody>
            <a:bodyPr wrap="none" anchor="ctr"/>
            <a:lstStyle/>
            <a:p>
              <a:endParaRPr kumimoji="0" lang="zh-TW" altLang="en-US">
                <a:latin typeface="Calibri" pitchFamily="34" charset="0"/>
              </a:endParaRPr>
            </a:p>
          </p:txBody>
        </p:sp>
        <p:sp>
          <p:nvSpPr>
            <p:cNvPr id="7208" name="Rectangle 38"/>
            <p:cNvSpPr>
              <a:spLocks noChangeArrowheads="1"/>
            </p:cNvSpPr>
            <p:nvPr/>
          </p:nvSpPr>
          <p:spPr bwMode="auto">
            <a:xfrm>
              <a:off x="7177088" y="4022725"/>
              <a:ext cx="1130300" cy="292100"/>
            </a:xfrm>
            <a:prstGeom prst="rect">
              <a:avLst/>
            </a:prstGeom>
            <a:solidFill>
              <a:srgbClr val="FFFF00"/>
            </a:solidFill>
            <a:ln w="12700">
              <a:solidFill>
                <a:schemeClr val="tx1"/>
              </a:solidFill>
              <a:miter lim="800000"/>
              <a:headEnd/>
              <a:tailEnd/>
            </a:ln>
          </p:spPr>
          <p:txBody>
            <a:bodyPr wrap="none" anchor="ctr"/>
            <a:lstStyle/>
            <a:p>
              <a:endParaRPr kumimoji="0" lang="zh-TW" altLang="en-US">
                <a:latin typeface="Calibri" pitchFamily="34" charset="0"/>
              </a:endParaRPr>
            </a:p>
          </p:txBody>
        </p:sp>
        <p:sp>
          <p:nvSpPr>
            <p:cNvPr id="7209" name="Rectangle 39"/>
            <p:cNvSpPr>
              <a:spLocks noChangeArrowheads="1"/>
            </p:cNvSpPr>
            <p:nvPr/>
          </p:nvSpPr>
          <p:spPr bwMode="auto">
            <a:xfrm>
              <a:off x="1614488" y="5394325"/>
              <a:ext cx="1130300" cy="292100"/>
            </a:xfrm>
            <a:prstGeom prst="rect">
              <a:avLst/>
            </a:prstGeom>
            <a:noFill/>
            <a:ln w="12700">
              <a:solidFill>
                <a:schemeClr val="tx1"/>
              </a:solidFill>
              <a:miter lim="800000"/>
              <a:headEnd/>
              <a:tailEnd/>
            </a:ln>
          </p:spPr>
          <p:txBody>
            <a:bodyPr wrap="none" anchor="ctr"/>
            <a:lstStyle/>
            <a:p>
              <a:endParaRPr kumimoji="0" lang="zh-TW" altLang="en-US">
                <a:latin typeface="Calibri" pitchFamily="34" charset="0"/>
              </a:endParaRPr>
            </a:p>
          </p:txBody>
        </p:sp>
        <p:sp>
          <p:nvSpPr>
            <p:cNvPr id="7210" name="Rectangle 40"/>
            <p:cNvSpPr>
              <a:spLocks noChangeArrowheads="1"/>
            </p:cNvSpPr>
            <p:nvPr/>
          </p:nvSpPr>
          <p:spPr bwMode="auto">
            <a:xfrm>
              <a:off x="2986088" y="5394325"/>
              <a:ext cx="1206500" cy="292100"/>
            </a:xfrm>
            <a:prstGeom prst="rect">
              <a:avLst/>
            </a:prstGeom>
            <a:noFill/>
            <a:ln w="12700">
              <a:solidFill>
                <a:schemeClr val="tx1"/>
              </a:solidFill>
              <a:miter lim="800000"/>
              <a:headEnd/>
              <a:tailEnd/>
            </a:ln>
          </p:spPr>
          <p:txBody>
            <a:bodyPr wrap="none" anchor="ctr"/>
            <a:lstStyle/>
            <a:p>
              <a:endParaRPr kumimoji="0" lang="zh-TW" altLang="en-US">
                <a:latin typeface="Calibri" pitchFamily="34" charset="0"/>
              </a:endParaRPr>
            </a:p>
          </p:txBody>
        </p:sp>
        <p:sp>
          <p:nvSpPr>
            <p:cNvPr id="7211" name="Rectangle 41"/>
            <p:cNvSpPr>
              <a:spLocks noChangeArrowheads="1"/>
            </p:cNvSpPr>
            <p:nvPr/>
          </p:nvSpPr>
          <p:spPr bwMode="auto">
            <a:xfrm>
              <a:off x="7786688" y="5394325"/>
              <a:ext cx="520700" cy="292100"/>
            </a:xfrm>
            <a:prstGeom prst="rect">
              <a:avLst/>
            </a:prstGeom>
            <a:noFill/>
            <a:ln w="12700">
              <a:solidFill>
                <a:schemeClr val="tx1"/>
              </a:solidFill>
              <a:miter lim="800000"/>
              <a:headEnd/>
              <a:tailEnd/>
            </a:ln>
          </p:spPr>
          <p:txBody>
            <a:bodyPr wrap="none" anchor="ctr"/>
            <a:lstStyle/>
            <a:p>
              <a:endParaRPr kumimoji="0" lang="zh-TW" altLang="en-US">
                <a:latin typeface="Calibri" pitchFamily="34" charset="0"/>
              </a:endParaRPr>
            </a:p>
          </p:txBody>
        </p:sp>
        <p:sp>
          <p:nvSpPr>
            <p:cNvPr id="7212" name="Rectangle 42"/>
            <p:cNvSpPr>
              <a:spLocks noChangeArrowheads="1"/>
            </p:cNvSpPr>
            <p:nvPr/>
          </p:nvSpPr>
          <p:spPr bwMode="auto">
            <a:xfrm>
              <a:off x="7786688" y="4937125"/>
              <a:ext cx="520700" cy="292100"/>
            </a:xfrm>
            <a:prstGeom prst="rect">
              <a:avLst/>
            </a:prstGeom>
            <a:noFill/>
            <a:ln w="12700">
              <a:solidFill>
                <a:schemeClr val="tx1"/>
              </a:solidFill>
              <a:miter lim="800000"/>
              <a:headEnd/>
              <a:tailEnd/>
            </a:ln>
          </p:spPr>
          <p:txBody>
            <a:bodyPr wrap="none" anchor="ctr"/>
            <a:lstStyle/>
            <a:p>
              <a:endParaRPr kumimoji="0" lang="zh-TW" altLang="en-US">
                <a:latin typeface="Calibri" pitchFamily="34" charset="0"/>
              </a:endParaRPr>
            </a:p>
          </p:txBody>
        </p:sp>
        <p:sp>
          <p:nvSpPr>
            <p:cNvPr id="7213" name="Rectangle 43"/>
            <p:cNvSpPr>
              <a:spLocks noChangeArrowheads="1"/>
            </p:cNvSpPr>
            <p:nvPr/>
          </p:nvSpPr>
          <p:spPr bwMode="auto">
            <a:xfrm>
              <a:off x="7786688" y="4479925"/>
              <a:ext cx="520700" cy="292100"/>
            </a:xfrm>
            <a:prstGeom prst="rect">
              <a:avLst/>
            </a:prstGeom>
            <a:noFill/>
            <a:ln w="12700">
              <a:solidFill>
                <a:schemeClr val="tx1"/>
              </a:solidFill>
              <a:miter lim="800000"/>
              <a:headEnd/>
              <a:tailEnd/>
            </a:ln>
          </p:spPr>
          <p:txBody>
            <a:bodyPr wrap="none" anchor="ctr"/>
            <a:lstStyle/>
            <a:p>
              <a:endParaRPr kumimoji="0" lang="zh-TW" altLang="en-US">
                <a:latin typeface="Calibri" pitchFamily="34" charset="0"/>
              </a:endParaRPr>
            </a:p>
          </p:txBody>
        </p:sp>
        <p:sp>
          <p:nvSpPr>
            <p:cNvPr id="7214" name="Rectangle 44"/>
            <p:cNvSpPr>
              <a:spLocks noChangeArrowheads="1"/>
            </p:cNvSpPr>
            <p:nvPr/>
          </p:nvSpPr>
          <p:spPr bwMode="auto">
            <a:xfrm>
              <a:off x="2300288" y="3489325"/>
              <a:ext cx="520700" cy="292100"/>
            </a:xfrm>
            <a:prstGeom prst="rect">
              <a:avLst/>
            </a:prstGeom>
            <a:noFill/>
            <a:ln w="12700">
              <a:solidFill>
                <a:schemeClr val="tx1"/>
              </a:solidFill>
              <a:miter lim="800000"/>
              <a:headEnd/>
              <a:tailEnd/>
            </a:ln>
          </p:spPr>
          <p:txBody>
            <a:bodyPr wrap="none" anchor="ctr"/>
            <a:lstStyle/>
            <a:p>
              <a:endParaRPr kumimoji="0" lang="zh-TW" altLang="en-US">
                <a:latin typeface="Calibri" pitchFamily="34" charset="0"/>
              </a:endParaRPr>
            </a:p>
          </p:txBody>
        </p:sp>
        <p:sp>
          <p:nvSpPr>
            <p:cNvPr id="7215" name="Rectangle 45"/>
            <p:cNvSpPr>
              <a:spLocks noChangeArrowheads="1"/>
            </p:cNvSpPr>
            <p:nvPr/>
          </p:nvSpPr>
          <p:spPr bwMode="auto">
            <a:xfrm>
              <a:off x="1614488" y="4937125"/>
              <a:ext cx="520700" cy="292100"/>
            </a:xfrm>
            <a:prstGeom prst="rect">
              <a:avLst/>
            </a:prstGeom>
            <a:noFill/>
            <a:ln w="12700">
              <a:solidFill>
                <a:schemeClr val="tx1"/>
              </a:solidFill>
              <a:miter lim="800000"/>
              <a:headEnd/>
              <a:tailEnd/>
            </a:ln>
          </p:spPr>
          <p:txBody>
            <a:bodyPr wrap="none" anchor="ctr"/>
            <a:lstStyle/>
            <a:p>
              <a:endParaRPr kumimoji="0" lang="zh-TW" altLang="en-US">
                <a:latin typeface="Calibri" pitchFamily="34" charset="0"/>
              </a:endParaRPr>
            </a:p>
          </p:txBody>
        </p:sp>
        <p:sp>
          <p:nvSpPr>
            <p:cNvPr id="7216" name="Line 48"/>
            <p:cNvSpPr>
              <a:spLocks noChangeShapeType="1"/>
            </p:cNvSpPr>
            <p:nvPr/>
          </p:nvSpPr>
          <p:spPr bwMode="auto">
            <a:xfrm>
              <a:off x="2055813" y="3719513"/>
              <a:ext cx="431800" cy="865187"/>
            </a:xfrm>
            <a:prstGeom prst="line">
              <a:avLst/>
            </a:prstGeom>
            <a:noFill/>
            <a:ln w="19050">
              <a:solidFill>
                <a:srgbClr val="00B0F0"/>
              </a:solidFill>
              <a:miter lim="800000"/>
              <a:headEnd/>
              <a:tailEnd type="triangle" w="med" len="med"/>
            </a:ln>
          </p:spPr>
          <p:txBody>
            <a:bodyPr wrap="none"/>
            <a:lstStyle/>
            <a:p>
              <a:endParaRPr lang="zh-TW" altLang="en-US"/>
            </a:p>
          </p:txBody>
        </p:sp>
        <p:sp>
          <p:nvSpPr>
            <p:cNvPr id="7217" name="Line 49"/>
            <p:cNvSpPr>
              <a:spLocks noChangeShapeType="1"/>
            </p:cNvSpPr>
            <p:nvPr/>
          </p:nvSpPr>
          <p:spPr bwMode="auto">
            <a:xfrm>
              <a:off x="1335088" y="5087938"/>
              <a:ext cx="431800" cy="431800"/>
            </a:xfrm>
            <a:prstGeom prst="line">
              <a:avLst/>
            </a:prstGeom>
            <a:noFill/>
            <a:ln w="19050">
              <a:solidFill>
                <a:srgbClr val="00B0F0"/>
              </a:solidFill>
              <a:miter lim="800000"/>
              <a:headEnd/>
              <a:tailEnd type="triangle" w="med" len="med"/>
            </a:ln>
          </p:spPr>
          <p:txBody>
            <a:bodyPr wrap="none"/>
            <a:lstStyle/>
            <a:p>
              <a:endParaRPr lang="zh-TW" altLang="en-US"/>
            </a:p>
          </p:txBody>
        </p:sp>
        <p:sp>
          <p:nvSpPr>
            <p:cNvPr id="7218" name="Line 50"/>
            <p:cNvSpPr>
              <a:spLocks noChangeShapeType="1"/>
            </p:cNvSpPr>
            <p:nvPr/>
          </p:nvSpPr>
          <p:spPr bwMode="auto">
            <a:xfrm>
              <a:off x="1335088" y="4151313"/>
              <a:ext cx="431800" cy="0"/>
            </a:xfrm>
            <a:prstGeom prst="line">
              <a:avLst/>
            </a:prstGeom>
            <a:noFill/>
            <a:ln w="19050">
              <a:solidFill>
                <a:srgbClr val="00B0F0"/>
              </a:solidFill>
              <a:miter lim="800000"/>
              <a:headEnd/>
              <a:tailEnd type="triangle" w="med" len="med"/>
            </a:ln>
          </p:spPr>
          <p:txBody>
            <a:bodyPr wrap="none"/>
            <a:lstStyle/>
            <a:p>
              <a:endParaRPr lang="zh-TW" altLang="en-US"/>
            </a:p>
          </p:txBody>
        </p:sp>
        <p:sp>
          <p:nvSpPr>
            <p:cNvPr id="7219" name="Line 51"/>
            <p:cNvSpPr>
              <a:spLocks noChangeShapeType="1"/>
            </p:cNvSpPr>
            <p:nvPr/>
          </p:nvSpPr>
          <p:spPr bwMode="auto">
            <a:xfrm>
              <a:off x="3351213" y="4656138"/>
              <a:ext cx="431800" cy="360362"/>
            </a:xfrm>
            <a:prstGeom prst="line">
              <a:avLst/>
            </a:prstGeom>
            <a:noFill/>
            <a:ln w="19050">
              <a:solidFill>
                <a:srgbClr val="00B0F0"/>
              </a:solidFill>
              <a:miter lim="800000"/>
              <a:headEnd/>
              <a:tailEnd type="triangle" w="med" len="med"/>
            </a:ln>
          </p:spPr>
          <p:txBody>
            <a:bodyPr wrap="none"/>
            <a:lstStyle/>
            <a:p>
              <a:endParaRPr lang="zh-TW" altLang="en-US"/>
            </a:p>
          </p:txBody>
        </p:sp>
        <p:sp>
          <p:nvSpPr>
            <p:cNvPr id="7220" name="Line 52"/>
            <p:cNvSpPr>
              <a:spLocks noChangeShapeType="1"/>
            </p:cNvSpPr>
            <p:nvPr/>
          </p:nvSpPr>
          <p:spPr bwMode="auto">
            <a:xfrm>
              <a:off x="3927475" y="4151313"/>
              <a:ext cx="720725" cy="0"/>
            </a:xfrm>
            <a:prstGeom prst="line">
              <a:avLst/>
            </a:prstGeom>
            <a:noFill/>
            <a:ln w="19050">
              <a:solidFill>
                <a:srgbClr val="00B0F0"/>
              </a:solidFill>
              <a:miter lim="800000"/>
              <a:headEnd/>
              <a:tailEnd type="triangle" w="med" len="med"/>
            </a:ln>
          </p:spPr>
          <p:txBody>
            <a:bodyPr wrap="none"/>
            <a:lstStyle/>
            <a:p>
              <a:endParaRPr lang="zh-TW" altLang="en-US"/>
            </a:p>
          </p:txBody>
        </p:sp>
        <p:sp>
          <p:nvSpPr>
            <p:cNvPr id="7221" name="Line 53"/>
            <p:cNvSpPr>
              <a:spLocks noChangeShapeType="1"/>
            </p:cNvSpPr>
            <p:nvPr/>
          </p:nvSpPr>
          <p:spPr bwMode="auto">
            <a:xfrm>
              <a:off x="4071938" y="5159375"/>
              <a:ext cx="431800" cy="360363"/>
            </a:xfrm>
            <a:prstGeom prst="line">
              <a:avLst/>
            </a:prstGeom>
            <a:noFill/>
            <a:ln w="19050">
              <a:solidFill>
                <a:srgbClr val="00B0F0"/>
              </a:solidFill>
              <a:miter lim="800000"/>
              <a:headEnd/>
              <a:tailEnd type="triangle" w="med" len="med"/>
            </a:ln>
          </p:spPr>
          <p:txBody>
            <a:bodyPr wrap="none"/>
            <a:lstStyle/>
            <a:p>
              <a:endParaRPr lang="zh-TW" altLang="en-US"/>
            </a:p>
          </p:txBody>
        </p:sp>
        <p:sp>
          <p:nvSpPr>
            <p:cNvPr id="7222" name="Line 54"/>
            <p:cNvSpPr>
              <a:spLocks noChangeShapeType="1"/>
            </p:cNvSpPr>
            <p:nvPr/>
          </p:nvSpPr>
          <p:spPr bwMode="auto">
            <a:xfrm flipV="1">
              <a:off x="4791075" y="3648075"/>
              <a:ext cx="504825" cy="1800225"/>
            </a:xfrm>
            <a:prstGeom prst="line">
              <a:avLst/>
            </a:prstGeom>
            <a:noFill/>
            <a:ln w="19050">
              <a:solidFill>
                <a:srgbClr val="00B0F0"/>
              </a:solidFill>
              <a:miter lim="800000"/>
              <a:headEnd/>
              <a:tailEnd type="triangle" w="med" len="med"/>
            </a:ln>
          </p:spPr>
          <p:txBody>
            <a:bodyPr wrap="none"/>
            <a:lstStyle/>
            <a:p>
              <a:endParaRPr lang="zh-TW" altLang="en-US"/>
            </a:p>
          </p:txBody>
        </p:sp>
        <p:sp>
          <p:nvSpPr>
            <p:cNvPr id="7223" name="Line 55"/>
            <p:cNvSpPr>
              <a:spLocks noChangeShapeType="1"/>
            </p:cNvSpPr>
            <p:nvPr/>
          </p:nvSpPr>
          <p:spPr bwMode="auto">
            <a:xfrm>
              <a:off x="4719638" y="3648075"/>
              <a:ext cx="504825" cy="1439863"/>
            </a:xfrm>
            <a:prstGeom prst="line">
              <a:avLst/>
            </a:prstGeom>
            <a:noFill/>
            <a:ln w="19050">
              <a:solidFill>
                <a:srgbClr val="00B0F0"/>
              </a:solidFill>
              <a:miter lim="800000"/>
              <a:headEnd/>
              <a:tailEnd type="triangle" w="med" len="med"/>
            </a:ln>
          </p:spPr>
          <p:txBody>
            <a:bodyPr wrap="none"/>
            <a:lstStyle/>
            <a:p>
              <a:endParaRPr lang="zh-TW" altLang="en-US"/>
            </a:p>
          </p:txBody>
        </p:sp>
        <p:sp>
          <p:nvSpPr>
            <p:cNvPr id="7224" name="Line 56"/>
            <p:cNvSpPr>
              <a:spLocks noChangeShapeType="1"/>
            </p:cNvSpPr>
            <p:nvPr/>
          </p:nvSpPr>
          <p:spPr bwMode="auto">
            <a:xfrm>
              <a:off x="6159500" y="4151313"/>
              <a:ext cx="504825" cy="0"/>
            </a:xfrm>
            <a:prstGeom prst="line">
              <a:avLst/>
            </a:prstGeom>
            <a:noFill/>
            <a:ln w="19050">
              <a:solidFill>
                <a:srgbClr val="00B0F0"/>
              </a:solidFill>
              <a:miter lim="800000"/>
              <a:headEnd/>
              <a:tailEnd type="triangle" w="med" len="med"/>
            </a:ln>
          </p:spPr>
          <p:txBody>
            <a:bodyPr wrap="none"/>
            <a:lstStyle/>
            <a:p>
              <a:endParaRPr lang="zh-TW" altLang="en-US"/>
            </a:p>
          </p:txBody>
        </p:sp>
        <p:sp>
          <p:nvSpPr>
            <p:cNvPr id="7225" name="Line 57"/>
            <p:cNvSpPr>
              <a:spLocks noChangeShapeType="1"/>
            </p:cNvSpPr>
            <p:nvPr/>
          </p:nvSpPr>
          <p:spPr bwMode="auto">
            <a:xfrm>
              <a:off x="6808788" y="3648075"/>
              <a:ext cx="503237" cy="503238"/>
            </a:xfrm>
            <a:prstGeom prst="line">
              <a:avLst/>
            </a:prstGeom>
            <a:noFill/>
            <a:ln w="19050">
              <a:solidFill>
                <a:srgbClr val="00B0F0"/>
              </a:solidFill>
              <a:miter lim="800000"/>
              <a:headEnd/>
              <a:tailEnd type="triangle" w="med" len="med"/>
            </a:ln>
          </p:spPr>
          <p:txBody>
            <a:bodyPr wrap="none"/>
            <a:lstStyle/>
            <a:p>
              <a:endParaRPr lang="zh-TW" altLang="en-US"/>
            </a:p>
          </p:txBody>
        </p:sp>
        <p:sp>
          <p:nvSpPr>
            <p:cNvPr id="7226" name="Line 58"/>
            <p:cNvSpPr>
              <a:spLocks noChangeShapeType="1"/>
            </p:cNvSpPr>
            <p:nvPr/>
          </p:nvSpPr>
          <p:spPr bwMode="auto">
            <a:xfrm>
              <a:off x="6159500" y="5087938"/>
              <a:ext cx="576263" cy="0"/>
            </a:xfrm>
            <a:prstGeom prst="line">
              <a:avLst/>
            </a:prstGeom>
            <a:noFill/>
            <a:ln w="19050">
              <a:solidFill>
                <a:srgbClr val="00B0F0"/>
              </a:solidFill>
              <a:miter lim="800000"/>
              <a:headEnd/>
              <a:tailEnd type="triangle" w="med" len="med"/>
            </a:ln>
          </p:spPr>
          <p:txBody>
            <a:bodyPr wrap="none"/>
            <a:lstStyle/>
            <a:p>
              <a:endParaRPr lang="zh-TW" altLang="en-US"/>
            </a:p>
          </p:txBody>
        </p:sp>
        <p:sp>
          <p:nvSpPr>
            <p:cNvPr id="7227" name="Line 59"/>
            <p:cNvSpPr>
              <a:spLocks noChangeShapeType="1"/>
            </p:cNvSpPr>
            <p:nvPr/>
          </p:nvSpPr>
          <p:spPr bwMode="auto">
            <a:xfrm>
              <a:off x="7527925" y="4656138"/>
              <a:ext cx="431800" cy="0"/>
            </a:xfrm>
            <a:prstGeom prst="line">
              <a:avLst/>
            </a:prstGeom>
            <a:noFill/>
            <a:ln w="19050">
              <a:solidFill>
                <a:srgbClr val="00B0F0"/>
              </a:solidFill>
              <a:miter lim="800000"/>
              <a:headEnd/>
              <a:tailEnd type="triangle" w="med" len="med"/>
            </a:ln>
          </p:spPr>
          <p:txBody>
            <a:bodyPr wrap="none"/>
            <a:lstStyle/>
            <a:p>
              <a:endParaRPr lang="zh-TW" altLang="en-US"/>
            </a:p>
          </p:txBody>
        </p:sp>
        <p:sp>
          <p:nvSpPr>
            <p:cNvPr id="7228" name="Line 60"/>
            <p:cNvSpPr>
              <a:spLocks noChangeShapeType="1"/>
            </p:cNvSpPr>
            <p:nvPr/>
          </p:nvSpPr>
          <p:spPr bwMode="auto">
            <a:xfrm>
              <a:off x="7527925" y="3648075"/>
              <a:ext cx="431800" cy="0"/>
            </a:xfrm>
            <a:prstGeom prst="line">
              <a:avLst/>
            </a:prstGeom>
            <a:noFill/>
            <a:ln w="19050">
              <a:solidFill>
                <a:srgbClr val="00B0F0"/>
              </a:solidFill>
              <a:miter lim="800000"/>
              <a:headEnd/>
              <a:tailEnd type="triangle" w="med" len="med"/>
            </a:ln>
          </p:spPr>
          <p:txBody>
            <a:bodyPr wrap="none"/>
            <a:lstStyle/>
            <a:p>
              <a:endParaRPr lang="zh-TW" altLang="en-US"/>
            </a:p>
          </p:txBody>
        </p:sp>
        <p:sp>
          <p:nvSpPr>
            <p:cNvPr id="7229" name="Line 61"/>
            <p:cNvSpPr>
              <a:spLocks noChangeShapeType="1"/>
            </p:cNvSpPr>
            <p:nvPr/>
          </p:nvSpPr>
          <p:spPr bwMode="auto">
            <a:xfrm>
              <a:off x="7527925" y="5087938"/>
              <a:ext cx="360363" cy="431800"/>
            </a:xfrm>
            <a:prstGeom prst="line">
              <a:avLst/>
            </a:prstGeom>
            <a:noFill/>
            <a:ln w="19050">
              <a:solidFill>
                <a:srgbClr val="00B0F0"/>
              </a:solidFill>
              <a:miter lim="800000"/>
              <a:headEnd/>
              <a:tailEnd type="triangle" w="med" len="med"/>
            </a:ln>
          </p:spPr>
          <p:txBody>
            <a:bodyPr wrap="none"/>
            <a:lstStyle/>
            <a:p>
              <a:endParaRPr lang="zh-TW" altLang="en-US"/>
            </a:p>
          </p:txBody>
        </p:sp>
        <p:sp>
          <p:nvSpPr>
            <p:cNvPr id="7230" name="Line 62"/>
            <p:cNvSpPr>
              <a:spLocks noChangeShapeType="1"/>
            </p:cNvSpPr>
            <p:nvPr/>
          </p:nvSpPr>
          <p:spPr bwMode="auto">
            <a:xfrm>
              <a:off x="2559050" y="5519738"/>
              <a:ext cx="576263" cy="0"/>
            </a:xfrm>
            <a:prstGeom prst="line">
              <a:avLst/>
            </a:prstGeom>
            <a:noFill/>
            <a:ln w="19050">
              <a:solidFill>
                <a:srgbClr val="00B0F0"/>
              </a:solidFill>
              <a:miter lim="800000"/>
              <a:headEnd/>
              <a:tailEnd type="triangle" w="med" len="med"/>
            </a:ln>
          </p:spPr>
          <p:txBody>
            <a:bodyPr wrap="none"/>
            <a:lstStyle/>
            <a:p>
              <a:endParaRPr lang="zh-TW" altLang="en-US"/>
            </a:p>
          </p:txBody>
        </p:sp>
        <p:sp>
          <p:nvSpPr>
            <p:cNvPr id="7231" name="Line 63"/>
            <p:cNvSpPr>
              <a:spLocks noChangeShapeType="1"/>
            </p:cNvSpPr>
            <p:nvPr/>
          </p:nvSpPr>
          <p:spPr bwMode="auto">
            <a:xfrm>
              <a:off x="3998913" y="5592763"/>
              <a:ext cx="504825" cy="0"/>
            </a:xfrm>
            <a:prstGeom prst="line">
              <a:avLst/>
            </a:prstGeom>
            <a:noFill/>
            <a:ln w="19050">
              <a:solidFill>
                <a:srgbClr val="00B0F0"/>
              </a:solidFill>
              <a:miter lim="800000"/>
              <a:headEnd/>
              <a:tailEnd type="triangle" w="med" len="med"/>
            </a:ln>
          </p:spPr>
          <p:txBody>
            <a:bodyPr wrap="none"/>
            <a:lstStyle/>
            <a:p>
              <a:endParaRPr lang="zh-TW" altLang="en-US"/>
            </a:p>
          </p:txBody>
        </p:sp>
        <p:sp>
          <p:nvSpPr>
            <p:cNvPr id="7232" name="Line 64"/>
            <p:cNvSpPr>
              <a:spLocks noChangeShapeType="1"/>
            </p:cNvSpPr>
            <p:nvPr/>
          </p:nvSpPr>
          <p:spPr bwMode="auto">
            <a:xfrm flipV="1">
              <a:off x="6880225" y="3648075"/>
              <a:ext cx="360363" cy="503238"/>
            </a:xfrm>
            <a:prstGeom prst="line">
              <a:avLst/>
            </a:prstGeom>
            <a:noFill/>
            <a:ln w="19050">
              <a:solidFill>
                <a:srgbClr val="00B0F0"/>
              </a:solidFill>
              <a:miter lim="800000"/>
              <a:headEnd/>
              <a:tailEnd type="triangle" w="med" len="med"/>
            </a:ln>
          </p:spPr>
          <p:txBody>
            <a:bodyPr wrap="none"/>
            <a:lstStyle/>
            <a:p>
              <a:endParaRPr lang="zh-TW" altLang="en-US"/>
            </a:p>
          </p:txBody>
        </p:sp>
      </p:grpSp>
      <p:sp>
        <p:nvSpPr>
          <p:cNvPr id="66" name="文字方塊 65"/>
          <p:cNvSpPr txBox="1"/>
          <p:nvPr/>
        </p:nvSpPr>
        <p:spPr>
          <a:xfrm>
            <a:off x="2020091" y="5897233"/>
            <a:ext cx="5516638" cy="461665"/>
          </a:xfrm>
          <a:prstGeom prst="rect">
            <a:avLst/>
          </a:prstGeom>
          <a:noFill/>
        </p:spPr>
        <p:txBody>
          <a:bodyPr wrap="none" rtlCol="0">
            <a:spAutoFit/>
          </a:bodyPr>
          <a:lstStyle/>
          <a:p>
            <a:r>
              <a:rPr lang="en-US" altLang="zh-TW" sz="2400" dirty="0" smtClean="0">
                <a:solidFill>
                  <a:srgbClr val="00B050"/>
                </a:solidFill>
                <a:latin typeface="+mn-lt"/>
              </a:rPr>
              <a:t>Difficult to model long distance constraints</a:t>
            </a:r>
            <a:endParaRPr lang="zh-TW" altLang="en-US" sz="2400" dirty="0">
              <a:solidFill>
                <a:srgbClr val="00B050"/>
              </a:solidFill>
              <a:latin typeface="+mn-lt"/>
            </a:endParaRPr>
          </a:p>
        </p:txBody>
      </p:sp>
      <p:sp>
        <p:nvSpPr>
          <p:cNvPr id="69" name="日期版面配置區 68"/>
          <p:cNvSpPr>
            <a:spLocks noGrp="1"/>
          </p:cNvSpPr>
          <p:nvPr>
            <p:ph type="dt" sz="half" idx="2"/>
          </p:nvPr>
        </p:nvSpPr>
        <p:spPr/>
        <p:txBody>
          <a:bodyPr/>
          <a:lstStyle/>
          <a:p>
            <a:fld id="{BAEEAA48-AB0B-403D-874A-513943ADC003}" type="datetime1">
              <a:rPr lang="zh-TW" altLang="en-US" smtClean="0"/>
              <a:pPr/>
              <a:t>2014/7/10</a:t>
            </a:fld>
            <a:endParaRPr lang="zh-TW" altLang="en-US"/>
          </a:p>
        </p:txBody>
      </p:sp>
      <p:sp>
        <p:nvSpPr>
          <p:cNvPr id="70" name="投影片編號版面配置區 69"/>
          <p:cNvSpPr>
            <a:spLocks noGrp="1"/>
          </p:cNvSpPr>
          <p:nvPr>
            <p:ph type="sldNum" sz="quarter" idx="4"/>
          </p:nvPr>
        </p:nvSpPr>
        <p:spPr/>
        <p:txBody>
          <a:bodyPr/>
          <a:lstStyle/>
          <a:p>
            <a:fld id="{33C2E20B-6387-4BED-9F94-88517561D482}" type="slidenum">
              <a:rPr lang="zh-TW" altLang="en-US" smtClean="0"/>
              <a:pPr/>
              <a:t>4</a:t>
            </a:fld>
            <a:r>
              <a:rPr lang="en-US" altLang="zh-TW" smtClean="0"/>
              <a:t>/42</a:t>
            </a:r>
            <a:endParaRPr lang="zh-TW" altLang="en-US" dirty="0"/>
          </a:p>
        </p:txBody>
      </p:sp>
      <p:sp>
        <p:nvSpPr>
          <p:cNvPr id="71" name="文字方塊 70"/>
          <p:cNvSpPr txBox="1"/>
          <p:nvPr/>
        </p:nvSpPr>
        <p:spPr bwMode="auto">
          <a:xfrm>
            <a:off x="1923734" y="6382119"/>
            <a:ext cx="5843266" cy="830997"/>
          </a:xfrm>
          <a:prstGeom prst="rect">
            <a:avLst/>
          </a:prstGeom>
          <a:noFill/>
          <a:ln w="9525">
            <a:noFill/>
            <a:miter lim="800000"/>
            <a:headEnd/>
            <a:tailEnd/>
          </a:ln>
        </p:spPr>
        <p:txBody>
          <a:bodyPr wrap="none" rtlCol="0">
            <a:spAutoFit/>
          </a:bodyPr>
          <a:lstStyle/>
          <a:p>
            <a:r>
              <a:rPr lang="en-US" altLang="zh-TW" sz="2400" dirty="0" smtClean="0">
                <a:solidFill>
                  <a:srgbClr val="FF0000"/>
                </a:solidFill>
                <a:latin typeface="+mj-lt"/>
              </a:rPr>
              <a:t>This is a typical resource scheduling problem!</a:t>
            </a:r>
          </a:p>
          <a:p>
            <a:endParaRPr lang="zh-TW" altLang="en-US" sz="2400" dirty="0" smtClean="0">
              <a:solidFill>
                <a:srgbClr val="FF0000"/>
              </a:solidFill>
              <a:latin typeface="+mj-lt"/>
            </a:endParaRPr>
          </a:p>
        </p:txBody>
      </p:sp>
    </p:spTree>
  </p:cSld>
  <p:clrMapOvr>
    <a:masterClrMapping/>
  </p:clrMapOvr>
  <p:transition advTm="7960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7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Acknowledgement</a:t>
            </a:r>
            <a:endParaRPr lang="zh-TW" altLang="en-US" dirty="0"/>
          </a:p>
        </p:txBody>
      </p:sp>
      <p:sp>
        <p:nvSpPr>
          <p:cNvPr id="3" name="內容版面配置區 2"/>
          <p:cNvSpPr>
            <a:spLocks noGrp="1"/>
          </p:cNvSpPr>
          <p:nvPr>
            <p:ph idx="1"/>
          </p:nvPr>
        </p:nvSpPr>
        <p:spPr>
          <a:xfrm>
            <a:off x="457200" y="1367287"/>
            <a:ext cx="8229600" cy="4525963"/>
          </a:xfrm>
        </p:spPr>
        <p:txBody>
          <a:bodyPr/>
          <a:lstStyle/>
          <a:p>
            <a:r>
              <a:rPr lang="en-US" altLang="zh-TW" dirty="0" smtClean="0"/>
              <a:t>I would like to thank all members in my </a:t>
            </a:r>
            <a:r>
              <a:rPr lang="en-US" altLang="zh-TW" sz="2800" dirty="0" smtClean="0"/>
              <a:t>lab</a:t>
            </a:r>
            <a:r>
              <a:rPr lang="en-US" altLang="zh-TW" dirty="0" smtClean="0"/>
              <a:t> for putting up with my crazy idea at first, and cruising along with the necessary and sophisticated implementation. </a:t>
            </a:r>
          </a:p>
          <a:p>
            <a:r>
              <a:rPr lang="en-US" altLang="zh-TW" dirty="0" smtClean="0"/>
              <a:t>Special thank goes to my wife (a professor in biomedical science), who always complains that my biological literature mining tools didn’t work even though we’ve won the championship so many times.  </a:t>
            </a:r>
            <a:endParaRPr lang="zh-TW" altLang="en-US" dirty="0"/>
          </a:p>
        </p:txBody>
      </p:sp>
      <p:sp>
        <p:nvSpPr>
          <p:cNvPr id="6" name="日期版面配置區 5"/>
          <p:cNvSpPr>
            <a:spLocks noGrp="1"/>
          </p:cNvSpPr>
          <p:nvPr>
            <p:ph type="dt" sz="half" idx="2"/>
          </p:nvPr>
        </p:nvSpPr>
        <p:spPr/>
        <p:txBody>
          <a:bodyPr/>
          <a:lstStyle/>
          <a:p>
            <a:fld id="{816826E3-61CC-4D6A-9675-1E795F0D27AE}" type="datetime1">
              <a:rPr lang="zh-TW" altLang="en-US" smtClean="0"/>
              <a:pPr/>
              <a:t>2014/7/10</a:t>
            </a:fld>
            <a:endParaRPr lang="zh-TW" altLang="en-US"/>
          </a:p>
        </p:txBody>
      </p:sp>
      <p:sp>
        <p:nvSpPr>
          <p:cNvPr id="7" name="投影片編號版面配置區 6"/>
          <p:cNvSpPr>
            <a:spLocks noGrp="1"/>
          </p:cNvSpPr>
          <p:nvPr>
            <p:ph type="sldNum" sz="quarter" idx="4"/>
          </p:nvPr>
        </p:nvSpPr>
        <p:spPr/>
        <p:txBody>
          <a:bodyPr/>
          <a:lstStyle/>
          <a:p>
            <a:fld id="{33C2E20B-6387-4BED-9F94-88517561D482}" type="slidenum">
              <a:rPr lang="zh-TW" altLang="en-US" smtClean="0"/>
              <a:pPr/>
              <a:t>40</a:t>
            </a:fld>
            <a:r>
              <a:rPr lang="en-US" altLang="zh-TW" smtClean="0"/>
              <a:t>/42</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IMG_2718.JPG"/>
          <p:cNvPicPr>
            <a:picLocks noChangeAspect="1"/>
          </p:cNvPicPr>
          <p:nvPr/>
        </p:nvPicPr>
        <p:blipFill>
          <a:blip r:embed="rId2" cstate="print"/>
          <a:stretch>
            <a:fillRect/>
          </a:stretch>
        </p:blipFill>
        <p:spPr>
          <a:xfrm>
            <a:off x="508000" y="312987"/>
            <a:ext cx="8128000" cy="6096000"/>
          </a:xfrm>
          <a:prstGeom prst="rect">
            <a:avLst/>
          </a:prstGeom>
        </p:spPr>
      </p:pic>
      <p:sp>
        <p:nvSpPr>
          <p:cNvPr id="6" name="日期版面配置區 5"/>
          <p:cNvSpPr>
            <a:spLocks noGrp="1"/>
          </p:cNvSpPr>
          <p:nvPr>
            <p:ph type="dt" sz="half" idx="2"/>
          </p:nvPr>
        </p:nvSpPr>
        <p:spPr/>
        <p:txBody>
          <a:bodyPr/>
          <a:lstStyle/>
          <a:p>
            <a:fld id="{7A3E0391-BCD6-4EA7-8982-56B875BC2CCF}" type="datetime1">
              <a:rPr lang="zh-TW" altLang="en-US" smtClean="0"/>
              <a:pPr/>
              <a:t>2014/7/10</a:t>
            </a:fld>
            <a:endParaRPr lang="zh-TW" altLang="en-US"/>
          </a:p>
        </p:txBody>
      </p:sp>
      <p:sp>
        <p:nvSpPr>
          <p:cNvPr id="7" name="投影片編號版面配置區 6"/>
          <p:cNvSpPr>
            <a:spLocks noGrp="1"/>
          </p:cNvSpPr>
          <p:nvPr>
            <p:ph type="sldNum" sz="quarter" idx="4"/>
          </p:nvPr>
        </p:nvSpPr>
        <p:spPr/>
        <p:txBody>
          <a:bodyPr/>
          <a:lstStyle/>
          <a:p>
            <a:fld id="{33C2E20B-6387-4BED-9F94-88517561D482}" type="slidenum">
              <a:rPr lang="zh-TW" altLang="en-US" smtClean="0"/>
              <a:pPr/>
              <a:t>41</a:t>
            </a:fld>
            <a:r>
              <a:rPr lang="en-US" altLang="zh-TW" smtClean="0"/>
              <a:t>/42</a:t>
            </a:r>
            <a:endParaRPr lang="zh-TW" alt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1"/>
          <p:cNvSpPr>
            <a:spLocks noGrp="1" noChangeArrowheads="1"/>
          </p:cNvSpPr>
          <p:nvPr>
            <p:ph type="title"/>
          </p:nvPr>
        </p:nvSpPr>
        <p:spPr>
          <a:xfrm>
            <a:off x="684213" y="2276475"/>
            <a:ext cx="8229600" cy="1143000"/>
          </a:xfrm>
        </p:spPr>
        <p:txBody>
          <a:bodyPr rIns="132080"/>
          <a:lstStyle/>
          <a:p>
            <a:r>
              <a:rPr lang="en-US" altLang="zh-TW" sz="4800" dirty="0" smtClean="0">
                <a:latin typeface="Monotype Corsiva" pitchFamily="66" charset="0"/>
              </a:rPr>
              <a:t>Thank you for your attention</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58988"/>
            <a:ext cx="8229600" cy="1143000"/>
          </a:xfrm>
        </p:spPr>
        <p:txBody>
          <a:bodyPr/>
          <a:lstStyle/>
          <a:p>
            <a:r>
              <a:rPr lang="en-US" altLang="zh-TW" sz="4000" dirty="0" smtClean="0"/>
              <a:t>Hybrid Approach?</a:t>
            </a:r>
          </a:p>
        </p:txBody>
      </p:sp>
      <p:sp>
        <p:nvSpPr>
          <p:cNvPr id="3" name="內容版面配置區 2"/>
          <p:cNvSpPr>
            <a:spLocks noGrp="1"/>
          </p:cNvSpPr>
          <p:nvPr>
            <p:ph idx="1"/>
          </p:nvPr>
        </p:nvSpPr>
        <p:spPr>
          <a:xfrm>
            <a:off x="457200" y="1384550"/>
            <a:ext cx="8229600" cy="4525963"/>
          </a:xfrm>
        </p:spPr>
        <p:txBody>
          <a:bodyPr/>
          <a:lstStyle/>
          <a:p>
            <a:r>
              <a:rPr lang="en-US" altLang="zh-TW" dirty="0" smtClean="0"/>
              <a:t>People have been talking about hybrid approaches for years with little avail. </a:t>
            </a:r>
          </a:p>
          <a:p>
            <a:pPr lvl="1"/>
            <a:r>
              <a:rPr lang="en-US" altLang="zh-TW" dirty="0" smtClean="0"/>
              <a:t>Apply machine learning first and then rules as a post-processing step, or the other way around?</a:t>
            </a:r>
          </a:p>
          <a:p>
            <a:pPr lvl="1"/>
            <a:r>
              <a:rPr lang="en-US" altLang="zh-TW" dirty="0" smtClean="0"/>
              <a:t>In mathematics one can regard machine learning as an analytical approach, and rule-base as an algebraic approach. The two don’t get along very well much like two incompatible NBA players. </a:t>
            </a:r>
          </a:p>
          <a:p>
            <a:r>
              <a:rPr lang="en-US" altLang="zh-TW" dirty="0" smtClean="0"/>
              <a:t>Tides in artificial intelligence have gone through similar changes.  </a:t>
            </a:r>
          </a:p>
          <a:p>
            <a:pPr lvl="1"/>
            <a:endParaRPr lang="zh-TW" altLang="en-US" dirty="0"/>
          </a:p>
        </p:txBody>
      </p:sp>
      <p:sp>
        <p:nvSpPr>
          <p:cNvPr id="6" name="日期版面配置區 5"/>
          <p:cNvSpPr>
            <a:spLocks noGrp="1"/>
          </p:cNvSpPr>
          <p:nvPr>
            <p:ph type="dt" sz="half" idx="2"/>
          </p:nvPr>
        </p:nvSpPr>
        <p:spPr/>
        <p:txBody>
          <a:bodyPr/>
          <a:lstStyle/>
          <a:p>
            <a:fld id="{E5553CF4-BFCB-4E79-A074-6AD141B9CE15}" type="datetime1">
              <a:rPr lang="zh-TW" altLang="en-US" smtClean="0"/>
              <a:pPr/>
              <a:t>2014/7/10</a:t>
            </a:fld>
            <a:endParaRPr lang="zh-TW" altLang="en-US" dirty="0"/>
          </a:p>
        </p:txBody>
      </p:sp>
      <p:sp>
        <p:nvSpPr>
          <p:cNvPr id="7" name="投影片編號版面配置區 6"/>
          <p:cNvSpPr>
            <a:spLocks noGrp="1"/>
          </p:cNvSpPr>
          <p:nvPr>
            <p:ph type="sldNum" sz="quarter" idx="4"/>
          </p:nvPr>
        </p:nvSpPr>
        <p:spPr/>
        <p:txBody>
          <a:bodyPr/>
          <a:lstStyle/>
          <a:p>
            <a:fld id="{33C2E20B-6387-4BED-9F94-88517561D482}" type="slidenum">
              <a:rPr lang="zh-TW" altLang="en-US" smtClean="0"/>
              <a:pPr/>
              <a:t>43</a:t>
            </a:fld>
            <a:r>
              <a:rPr lang="en-US" altLang="zh-TW" smtClean="0"/>
              <a:t>/42</a:t>
            </a:r>
            <a:endParaRPr lang="zh-TW" alt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Linguistic Pattern Matching (I)</a:t>
            </a:r>
            <a:endParaRPr lang="zh-TW" altLang="en-US" dirty="0"/>
          </a:p>
        </p:txBody>
      </p:sp>
      <p:sp>
        <p:nvSpPr>
          <p:cNvPr id="6" name="內容版面配置區 5"/>
          <p:cNvSpPr>
            <a:spLocks noGrp="1"/>
          </p:cNvSpPr>
          <p:nvPr>
            <p:ph idx="1"/>
          </p:nvPr>
        </p:nvSpPr>
        <p:spPr/>
        <p:txBody>
          <a:bodyPr/>
          <a:lstStyle/>
          <a:p>
            <a:r>
              <a:rPr lang="en-US" altLang="zh-TW" dirty="0" smtClean="0"/>
              <a:t>What kind of patterns to collect?</a:t>
            </a:r>
          </a:p>
          <a:p>
            <a:r>
              <a:rPr lang="en-US" altLang="zh-TW" dirty="0" smtClean="0"/>
              <a:t>How to match collected patterns?</a:t>
            </a:r>
          </a:p>
          <a:p>
            <a:pPr lvl="1"/>
            <a:r>
              <a:rPr lang="en-US" altLang="zh-TW" dirty="0" smtClean="0">
                <a:solidFill>
                  <a:srgbClr val="FF0000"/>
                </a:solidFill>
              </a:rPr>
              <a:t>The two issues are closely related</a:t>
            </a:r>
          </a:p>
          <a:p>
            <a:endParaRPr lang="en-US" altLang="zh-TW" dirty="0" smtClean="0"/>
          </a:p>
          <a:p>
            <a:r>
              <a:rPr lang="en-US" altLang="zh-TW" dirty="0" smtClean="0"/>
              <a:t>Note that most patterns are not perfect</a:t>
            </a:r>
          </a:p>
          <a:p>
            <a:pPr lvl="1"/>
            <a:r>
              <a:rPr lang="en-US" altLang="zh-TW" dirty="0" smtClean="0"/>
              <a:t>The longer (or the more constrained) the more accurate </a:t>
            </a:r>
            <a:endParaRPr lang="zh-TW" altLang="en-US" dirty="0"/>
          </a:p>
        </p:txBody>
      </p:sp>
      <p:sp>
        <p:nvSpPr>
          <p:cNvPr id="7" name="日期版面配置區 6"/>
          <p:cNvSpPr>
            <a:spLocks noGrp="1"/>
          </p:cNvSpPr>
          <p:nvPr>
            <p:ph type="dt" sz="half" idx="2"/>
          </p:nvPr>
        </p:nvSpPr>
        <p:spPr/>
        <p:txBody>
          <a:bodyPr/>
          <a:lstStyle/>
          <a:p>
            <a:fld id="{3241DADC-1F32-4927-9D31-473EEEFBFE3C}" type="datetime1">
              <a:rPr lang="zh-TW" altLang="en-US" smtClean="0"/>
              <a:pPr/>
              <a:t>2014/7/10</a:t>
            </a:fld>
            <a:endParaRPr lang="zh-TW" altLang="en-US"/>
          </a:p>
        </p:txBody>
      </p:sp>
      <p:sp>
        <p:nvSpPr>
          <p:cNvPr id="8" name="投影片編號版面配置區 7"/>
          <p:cNvSpPr>
            <a:spLocks noGrp="1"/>
          </p:cNvSpPr>
          <p:nvPr>
            <p:ph type="sldNum" sz="quarter" idx="4"/>
          </p:nvPr>
        </p:nvSpPr>
        <p:spPr/>
        <p:txBody>
          <a:bodyPr/>
          <a:lstStyle/>
          <a:p>
            <a:fld id="{33C2E20B-6387-4BED-9F94-88517561D482}" type="slidenum">
              <a:rPr lang="zh-TW" altLang="en-US" smtClean="0"/>
              <a:pPr/>
              <a:t>44</a:t>
            </a:fld>
            <a:r>
              <a:rPr lang="en-US" altLang="zh-TW" smtClean="0"/>
              <a:t>/42</a:t>
            </a:r>
            <a:endParaRPr lang="zh-TW" alt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Outline</a:t>
            </a:r>
            <a:endParaRPr lang="zh-TW" altLang="en-US" dirty="0"/>
          </a:p>
        </p:txBody>
      </p:sp>
      <p:sp>
        <p:nvSpPr>
          <p:cNvPr id="3" name="內容版面配置區 2"/>
          <p:cNvSpPr>
            <a:spLocks noGrp="1"/>
          </p:cNvSpPr>
          <p:nvPr>
            <p:ph idx="1"/>
          </p:nvPr>
        </p:nvSpPr>
        <p:spPr>
          <a:xfrm>
            <a:off x="1142976" y="1760557"/>
            <a:ext cx="8229600" cy="4525963"/>
          </a:xfrm>
        </p:spPr>
        <p:txBody>
          <a:bodyPr/>
          <a:lstStyle/>
          <a:p>
            <a:r>
              <a:rPr lang="en-US" altLang="zh-TW" dirty="0" smtClean="0"/>
              <a:t>An example of text mining</a:t>
            </a:r>
          </a:p>
          <a:p>
            <a:r>
              <a:rPr lang="en-US" altLang="zh-TW" dirty="0" smtClean="0"/>
              <a:t>Rule base or machine learning?</a:t>
            </a:r>
          </a:p>
          <a:p>
            <a:r>
              <a:rPr lang="en-US" altLang="zh-TW" dirty="0" smtClean="0"/>
              <a:t>Principle-based approach</a:t>
            </a:r>
          </a:p>
          <a:p>
            <a:r>
              <a:rPr lang="en-US" altLang="zh-TW" dirty="0" smtClean="0"/>
              <a:t>Modeling context through frames</a:t>
            </a:r>
          </a:p>
          <a:p>
            <a:r>
              <a:rPr lang="en-US" altLang="zh-TW" dirty="0" smtClean="0"/>
              <a:t>Examples in biological text mining</a:t>
            </a:r>
          </a:p>
          <a:p>
            <a:r>
              <a:rPr lang="en-US" altLang="zh-TW" dirty="0" smtClean="0"/>
              <a:t>What constitutes “understanding”</a:t>
            </a:r>
          </a:p>
          <a:p>
            <a:r>
              <a:rPr lang="en-US" altLang="zh-TW" dirty="0" smtClean="0"/>
              <a:t>Principal Pattern Analysis</a:t>
            </a:r>
          </a:p>
          <a:p>
            <a:endParaRPr lang="en-US" altLang="zh-TW" dirty="0" smtClean="0"/>
          </a:p>
          <a:p>
            <a:endParaRPr lang="zh-TW" altLang="en-US" dirty="0"/>
          </a:p>
        </p:txBody>
      </p:sp>
      <p:sp>
        <p:nvSpPr>
          <p:cNvPr id="5" name="向右箭號 4"/>
          <p:cNvSpPr/>
          <p:nvPr/>
        </p:nvSpPr>
        <p:spPr>
          <a:xfrm>
            <a:off x="214282" y="3571876"/>
            <a:ext cx="928694" cy="42862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日期版面配置區 6"/>
          <p:cNvSpPr>
            <a:spLocks noGrp="1"/>
          </p:cNvSpPr>
          <p:nvPr>
            <p:ph type="dt" sz="half" idx="2"/>
          </p:nvPr>
        </p:nvSpPr>
        <p:spPr/>
        <p:txBody>
          <a:bodyPr/>
          <a:lstStyle/>
          <a:p>
            <a:fld id="{0FD3EA63-B7DA-4C6F-9766-258F74424621}" type="datetime1">
              <a:rPr lang="zh-TW" altLang="en-US" smtClean="0"/>
              <a:pPr/>
              <a:t>2014/7/10</a:t>
            </a:fld>
            <a:endParaRPr lang="zh-TW" altLang="en-US"/>
          </a:p>
        </p:txBody>
      </p:sp>
      <p:sp>
        <p:nvSpPr>
          <p:cNvPr id="8" name="投影片編號版面配置區 7"/>
          <p:cNvSpPr>
            <a:spLocks noGrp="1"/>
          </p:cNvSpPr>
          <p:nvPr>
            <p:ph type="sldNum" sz="quarter" idx="4"/>
          </p:nvPr>
        </p:nvSpPr>
        <p:spPr/>
        <p:txBody>
          <a:bodyPr/>
          <a:lstStyle/>
          <a:p>
            <a:fld id="{33C2E20B-6387-4BED-9F94-88517561D482}" type="slidenum">
              <a:rPr lang="zh-TW" altLang="en-US" smtClean="0"/>
              <a:pPr/>
              <a:t>45</a:t>
            </a:fld>
            <a:r>
              <a:rPr lang="en-US" altLang="zh-TW" smtClean="0"/>
              <a:t>/42</a:t>
            </a:r>
            <a:endParaRPr lang="zh-TW" alt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1"/>
          <p:cNvSpPr>
            <a:spLocks noGrp="1"/>
          </p:cNvSpPr>
          <p:nvPr>
            <p:ph type="title"/>
          </p:nvPr>
        </p:nvSpPr>
        <p:spPr/>
        <p:txBody>
          <a:bodyPr/>
          <a:lstStyle/>
          <a:p>
            <a:pPr eaLnBrk="1" hangingPunct="1"/>
            <a:r>
              <a:rPr lang="en-US" altLang="zh-TW" smtClean="0"/>
              <a:t>Modeling context </a:t>
            </a:r>
            <a:br>
              <a:rPr lang="en-US" altLang="zh-TW" smtClean="0"/>
            </a:br>
            <a:r>
              <a:rPr lang="en-US" altLang="zh-TW" smtClean="0"/>
              <a:t>in natural language</a:t>
            </a:r>
            <a:endParaRPr lang="zh-TW" altLang="en-US" smtClean="0"/>
          </a:p>
        </p:txBody>
      </p:sp>
      <p:sp>
        <p:nvSpPr>
          <p:cNvPr id="9219" name="內容版面配置區 2"/>
          <p:cNvSpPr>
            <a:spLocks noGrp="1"/>
          </p:cNvSpPr>
          <p:nvPr>
            <p:ph idx="1"/>
          </p:nvPr>
        </p:nvSpPr>
        <p:spPr/>
        <p:txBody>
          <a:bodyPr/>
          <a:lstStyle/>
          <a:p>
            <a:pPr eaLnBrk="1" hangingPunct="1"/>
            <a:r>
              <a:rPr lang="en-US" altLang="zh-TW" sz="2800" dirty="0" smtClean="0"/>
              <a:t>Linguistic features are context sensitive: an example of word segmentation</a:t>
            </a:r>
          </a:p>
          <a:p>
            <a:pPr eaLnBrk="1" hangingPunct="1"/>
            <a:endParaRPr lang="en-US" altLang="zh-TW" sz="2800" dirty="0" smtClean="0"/>
          </a:p>
          <a:p>
            <a:pPr lvl="1" eaLnBrk="1" hangingPunct="1"/>
            <a:r>
              <a:rPr lang="en-US" altLang="zh-TW" sz="2400" dirty="0" smtClean="0"/>
              <a:t>Probabilistic models tend to assign (or tune) weights to these words and hope the right ones win (but there are numerous cases</a:t>
            </a:r>
            <a:r>
              <a:rPr lang="zh-TW" altLang="en-US" sz="2400" dirty="0" smtClean="0"/>
              <a:t> </a:t>
            </a:r>
            <a:r>
              <a:rPr lang="en-US" altLang="zh-TW" sz="2400" dirty="0" smtClean="0"/>
              <a:t>to look after!)</a:t>
            </a:r>
          </a:p>
          <a:p>
            <a:pPr eaLnBrk="1" hangingPunct="1"/>
            <a:r>
              <a:rPr lang="en-US" altLang="zh-TW" sz="2800" dirty="0" smtClean="0"/>
              <a:t>A better strategy is to analyze when and where “location” (scenario) should appear</a:t>
            </a:r>
          </a:p>
          <a:p>
            <a:pPr eaLnBrk="1" hangingPunct="1"/>
            <a:r>
              <a:rPr lang="en-US" altLang="zh-TW" sz="2800" dirty="0" smtClean="0"/>
              <a:t>We use “frame” to model the context.</a:t>
            </a:r>
          </a:p>
          <a:p>
            <a:pPr lvl="1" eaLnBrk="1" hangingPunct="1"/>
            <a:r>
              <a:rPr lang="en-US" altLang="zh-TW" sz="2400" dirty="0" smtClean="0">
                <a:solidFill>
                  <a:srgbClr val="FF0000"/>
                </a:solidFill>
              </a:rPr>
              <a:t>We believe this is a breakthrough in NLP research</a:t>
            </a:r>
          </a:p>
        </p:txBody>
      </p:sp>
      <p:grpSp>
        <p:nvGrpSpPr>
          <p:cNvPr id="2" name="群組 32"/>
          <p:cNvGrpSpPr/>
          <p:nvPr/>
        </p:nvGrpSpPr>
        <p:grpSpPr>
          <a:xfrm>
            <a:off x="1571625" y="2487611"/>
            <a:ext cx="2428875" cy="655637"/>
            <a:chOff x="1571625" y="2201859"/>
            <a:chExt cx="2428875" cy="655637"/>
          </a:xfrm>
        </p:grpSpPr>
        <p:sp>
          <p:nvSpPr>
            <p:cNvPr id="9222" name="文字方塊 5"/>
            <p:cNvSpPr txBox="1">
              <a:spLocks noChangeArrowheads="1"/>
            </p:cNvSpPr>
            <p:nvPr/>
          </p:nvSpPr>
          <p:spPr bwMode="auto">
            <a:xfrm>
              <a:off x="1571625" y="2201859"/>
              <a:ext cx="646113" cy="369887"/>
            </a:xfrm>
            <a:prstGeom prst="rect">
              <a:avLst/>
            </a:prstGeom>
            <a:noFill/>
            <a:ln w="9525">
              <a:noFill/>
              <a:miter lim="800000"/>
              <a:headEnd/>
              <a:tailEnd/>
            </a:ln>
          </p:spPr>
          <p:txBody>
            <a:bodyPr wrap="none">
              <a:spAutoFit/>
            </a:bodyPr>
            <a:lstStyle/>
            <a:p>
              <a:r>
                <a:rPr lang="zh-TW" altLang="en-US" b="1">
                  <a:solidFill>
                    <a:srgbClr val="FF0000"/>
                  </a:solidFill>
                </a:rPr>
                <a:t>遊台</a:t>
              </a:r>
            </a:p>
          </p:txBody>
        </p:sp>
        <p:sp>
          <p:nvSpPr>
            <p:cNvPr id="9223" name="文字方塊 6"/>
            <p:cNvSpPr txBox="1">
              <a:spLocks noChangeArrowheads="1"/>
            </p:cNvSpPr>
            <p:nvPr/>
          </p:nvSpPr>
          <p:spPr bwMode="auto">
            <a:xfrm>
              <a:off x="2068513" y="2201859"/>
              <a:ext cx="646112" cy="369887"/>
            </a:xfrm>
            <a:prstGeom prst="rect">
              <a:avLst/>
            </a:prstGeom>
            <a:noFill/>
            <a:ln w="9525">
              <a:noFill/>
              <a:miter lim="800000"/>
              <a:headEnd/>
              <a:tailEnd/>
            </a:ln>
          </p:spPr>
          <p:txBody>
            <a:bodyPr wrap="none">
              <a:spAutoFit/>
            </a:bodyPr>
            <a:lstStyle/>
            <a:p>
              <a:r>
                <a:rPr lang="zh-TW" altLang="en-US" b="1">
                  <a:solidFill>
                    <a:srgbClr val="FF0000"/>
                  </a:solidFill>
                </a:rPr>
                <a:t>終點</a:t>
              </a:r>
            </a:p>
          </p:txBody>
        </p:sp>
        <p:sp>
          <p:nvSpPr>
            <p:cNvPr id="9224" name="文字方塊 7"/>
            <p:cNvSpPr txBox="1">
              <a:spLocks noChangeArrowheads="1"/>
            </p:cNvSpPr>
            <p:nvPr/>
          </p:nvSpPr>
          <p:spPr bwMode="auto">
            <a:xfrm>
              <a:off x="1785918" y="2487601"/>
              <a:ext cx="711200" cy="369332"/>
            </a:xfrm>
            <a:prstGeom prst="rect">
              <a:avLst/>
            </a:prstGeom>
            <a:solidFill>
              <a:srgbClr val="99CCFF"/>
            </a:solidFill>
            <a:ln w="9525">
              <a:noFill/>
              <a:miter lim="800000"/>
              <a:headEnd/>
              <a:tailEnd/>
            </a:ln>
          </p:spPr>
          <p:txBody>
            <a:bodyPr wrap="square">
              <a:spAutoFit/>
            </a:bodyPr>
            <a:lstStyle/>
            <a:p>
              <a:r>
                <a:rPr lang="zh-TW" altLang="en-US" b="1">
                  <a:solidFill>
                    <a:srgbClr val="FF0000"/>
                  </a:solidFill>
                </a:rPr>
                <a:t>台 中</a:t>
              </a:r>
            </a:p>
          </p:txBody>
        </p:sp>
        <p:sp>
          <p:nvSpPr>
            <p:cNvPr id="9225" name="文字方塊 8"/>
            <p:cNvSpPr txBox="1">
              <a:spLocks noChangeArrowheads="1"/>
            </p:cNvSpPr>
            <p:nvPr/>
          </p:nvSpPr>
          <p:spPr bwMode="auto">
            <a:xfrm>
              <a:off x="3071813" y="2487609"/>
              <a:ext cx="711200" cy="369887"/>
            </a:xfrm>
            <a:prstGeom prst="rect">
              <a:avLst/>
            </a:prstGeom>
            <a:solidFill>
              <a:srgbClr val="99CCFF"/>
            </a:solidFill>
            <a:ln w="9525">
              <a:noFill/>
              <a:miter lim="800000"/>
              <a:headEnd/>
              <a:tailEnd/>
            </a:ln>
          </p:spPr>
          <p:txBody>
            <a:bodyPr wrap="none">
              <a:spAutoFit/>
            </a:bodyPr>
            <a:lstStyle/>
            <a:p>
              <a:r>
                <a:rPr lang="zh-TW" altLang="en-US" b="1" dirty="0">
                  <a:solidFill>
                    <a:srgbClr val="FF0000"/>
                  </a:solidFill>
                </a:rPr>
                <a:t>烏 日</a:t>
              </a:r>
            </a:p>
          </p:txBody>
        </p:sp>
        <p:sp>
          <p:nvSpPr>
            <p:cNvPr id="9226" name="文字方塊 9"/>
            <p:cNvSpPr txBox="1">
              <a:spLocks noChangeArrowheads="1"/>
            </p:cNvSpPr>
            <p:nvPr/>
          </p:nvSpPr>
          <p:spPr bwMode="auto">
            <a:xfrm>
              <a:off x="2857500" y="2201859"/>
              <a:ext cx="646113" cy="369887"/>
            </a:xfrm>
            <a:prstGeom prst="rect">
              <a:avLst/>
            </a:prstGeom>
            <a:noFill/>
            <a:ln w="9525">
              <a:noFill/>
              <a:miter lim="800000"/>
              <a:headEnd/>
              <a:tailEnd/>
            </a:ln>
          </p:spPr>
          <p:txBody>
            <a:bodyPr wrap="none">
              <a:spAutoFit/>
            </a:bodyPr>
            <a:lstStyle/>
            <a:p>
              <a:r>
                <a:rPr lang="zh-TW" altLang="en-US" b="1">
                  <a:solidFill>
                    <a:srgbClr val="FF0000"/>
                  </a:solidFill>
                </a:rPr>
                <a:t>交屋</a:t>
              </a:r>
            </a:p>
          </p:txBody>
        </p:sp>
        <p:sp>
          <p:nvSpPr>
            <p:cNvPr id="9227" name="文字方塊 10"/>
            <p:cNvSpPr txBox="1">
              <a:spLocks noChangeArrowheads="1"/>
            </p:cNvSpPr>
            <p:nvPr/>
          </p:nvSpPr>
          <p:spPr bwMode="auto">
            <a:xfrm>
              <a:off x="3354388" y="2201859"/>
              <a:ext cx="646112" cy="369887"/>
            </a:xfrm>
            <a:prstGeom prst="rect">
              <a:avLst/>
            </a:prstGeom>
            <a:noFill/>
            <a:ln w="9525">
              <a:noFill/>
              <a:miter lim="800000"/>
              <a:headEnd/>
              <a:tailEnd/>
            </a:ln>
          </p:spPr>
          <p:txBody>
            <a:bodyPr wrap="none">
              <a:spAutoFit/>
            </a:bodyPr>
            <a:lstStyle/>
            <a:p>
              <a:r>
                <a:rPr lang="zh-TW" altLang="en-US" b="1">
                  <a:solidFill>
                    <a:srgbClr val="FF0000"/>
                  </a:solidFill>
                </a:rPr>
                <a:t>日期</a:t>
              </a:r>
            </a:p>
          </p:txBody>
        </p:sp>
        <p:sp>
          <p:nvSpPr>
            <p:cNvPr id="12" name="矩形 11"/>
            <p:cNvSpPr/>
            <p:nvPr/>
          </p:nvSpPr>
          <p:spPr>
            <a:xfrm>
              <a:off x="1643042" y="2273287"/>
              <a:ext cx="500066" cy="21431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2143108" y="2273287"/>
              <a:ext cx="500066" cy="21431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p:cNvSpPr/>
            <p:nvPr/>
          </p:nvSpPr>
          <p:spPr>
            <a:xfrm>
              <a:off x="2928926" y="2273287"/>
              <a:ext cx="500066" cy="21431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p:cNvSpPr/>
            <p:nvPr/>
          </p:nvSpPr>
          <p:spPr>
            <a:xfrm>
              <a:off x="3428992" y="2273287"/>
              <a:ext cx="500066" cy="21431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 name="群組 31"/>
          <p:cNvGrpSpPr/>
          <p:nvPr/>
        </p:nvGrpSpPr>
        <p:grpSpPr>
          <a:xfrm>
            <a:off x="5929322" y="2071678"/>
            <a:ext cx="4143404" cy="2214578"/>
            <a:chOff x="5643570" y="3786190"/>
            <a:chExt cx="4143404" cy="2214578"/>
          </a:xfrm>
          <a:solidFill>
            <a:srgbClr val="FFFF00"/>
          </a:solidFill>
        </p:grpSpPr>
        <p:sp>
          <p:nvSpPr>
            <p:cNvPr id="16" name="圓角矩形 15"/>
            <p:cNvSpPr/>
            <p:nvPr/>
          </p:nvSpPr>
          <p:spPr>
            <a:xfrm>
              <a:off x="5643570" y="4143380"/>
              <a:ext cx="3143272" cy="1857388"/>
            </a:xfrm>
            <a:prstGeom prst="roundRect">
              <a:avLst>
                <a:gd name="adj" fmla="val 17145"/>
              </a:avLst>
            </a:prstGeom>
            <a:grp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zh-TW" altLang="en-US" dirty="0"/>
            </a:p>
          </p:txBody>
        </p:sp>
        <p:cxnSp>
          <p:nvCxnSpPr>
            <p:cNvPr id="20" name="直線單箭頭接點 19"/>
            <p:cNvCxnSpPr/>
            <p:nvPr/>
          </p:nvCxnSpPr>
          <p:spPr>
            <a:xfrm>
              <a:off x="6143636" y="5500702"/>
              <a:ext cx="2143140" cy="1588"/>
            </a:xfrm>
            <a:prstGeom prst="straightConnector1">
              <a:avLst/>
            </a:prstGeom>
            <a:grpFill/>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單箭頭接點 23"/>
            <p:cNvCxnSpPr/>
            <p:nvPr/>
          </p:nvCxnSpPr>
          <p:spPr>
            <a:xfrm rot="5400000" flipH="1" flipV="1">
              <a:off x="5572132" y="4929198"/>
              <a:ext cx="1143008" cy="1588"/>
            </a:xfrm>
            <a:prstGeom prst="straightConnector1">
              <a:avLst/>
            </a:prstGeom>
            <a:grpFill/>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弧形 28"/>
            <p:cNvSpPr/>
            <p:nvPr/>
          </p:nvSpPr>
          <p:spPr>
            <a:xfrm flipH="1" flipV="1">
              <a:off x="6357950" y="3786190"/>
              <a:ext cx="3429024" cy="1571636"/>
            </a:xfrm>
            <a:prstGeom prst="arc">
              <a:avLst/>
            </a:prstGeom>
            <a:grp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30" name="文字方塊 29"/>
            <p:cNvSpPr txBox="1"/>
            <p:nvPr/>
          </p:nvSpPr>
          <p:spPr>
            <a:xfrm>
              <a:off x="6320115" y="5572140"/>
              <a:ext cx="1596976" cy="369332"/>
            </a:xfrm>
            <a:prstGeom prst="rect">
              <a:avLst/>
            </a:prstGeom>
            <a:grpFill/>
          </p:spPr>
          <p:txBody>
            <a:bodyPr wrap="none" rtlCol="0">
              <a:spAutoFit/>
            </a:bodyPr>
            <a:lstStyle/>
            <a:p>
              <a:r>
                <a:rPr lang="en-US" altLang="zh-TW" b="1" dirty="0" smtClean="0">
                  <a:latin typeface="+mn-lt"/>
                </a:rPr>
                <a:t>Long tail effect</a:t>
              </a:r>
              <a:endParaRPr lang="zh-TW" altLang="en-US" b="1" dirty="0">
                <a:latin typeface="+mn-lt"/>
              </a:endParaRPr>
            </a:p>
          </p:txBody>
        </p:sp>
      </p:grpSp>
      <p:sp>
        <p:nvSpPr>
          <p:cNvPr id="23" name="日期版面配置區 22"/>
          <p:cNvSpPr>
            <a:spLocks noGrp="1"/>
          </p:cNvSpPr>
          <p:nvPr>
            <p:ph type="dt" sz="half" idx="2"/>
          </p:nvPr>
        </p:nvSpPr>
        <p:spPr/>
        <p:txBody>
          <a:bodyPr/>
          <a:lstStyle/>
          <a:p>
            <a:fld id="{C578AB3A-4752-4281-A473-3ED48603CA5D}" type="datetime1">
              <a:rPr lang="zh-TW" altLang="en-US" smtClean="0"/>
              <a:pPr/>
              <a:t>2014/7/10</a:t>
            </a:fld>
            <a:endParaRPr lang="zh-TW" altLang="en-US"/>
          </a:p>
        </p:txBody>
      </p:sp>
      <p:sp>
        <p:nvSpPr>
          <p:cNvPr id="25" name="投影片編號版面配置區 24"/>
          <p:cNvSpPr>
            <a:spLocks noGrp="1"/>
          </p:cNvSpPr>
          <p:nvPr>
            <p:ph type="sldNum" sz="quarter" idx="4"/>
          </p:nvPr>
        </p:nvSpPr>
        <p:spPr/>
        <p:txBody>
          <a:bodyPr/>
          <a:lstStyle/>
          <a:p>
            <a:fld id="{33C2E20B-6387-4BED-9F94-88517561D482}" type="slidenum">
              <a:rPr lang="zh-TW" altLang="en-US" smtClean="0"/>
              <a:pPr/>
              <a:t>46</a:t>
            </a:fld>
            <a:r>
              <a:rPr lang="en-US" altLang="zh-TW" smtClean="0"/>
              <a:t>/42</a:t>
            </a:r>
            <a:endParaRPr lang="zh-TW" altLang="en-US" dirty="0"/>
          </a:p>
        </p:txBody>
      </p:sp>
    </p:spTree>
  </p:cSld>
  <p:clrMapOvr>
    <a:masterClrMapping/>
  </p:clrMapOvr>
  <p:transition advTm="13935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bldLvl="2"/>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標題 1"/>
          <p:cNvSpPr>
            <a:spLocks noGrp="1"/>
          </p:cNvSpPr>
          <p:nvPr>
            <p:ph type="title"/>
          </p:nvPr>
        </p:nvSpPr>
        <p:spPr>
          <a:xfrm>
            <a:off x="457200" y="-24"/>
            <a:ext cx="8229600" cy="1143000"/>
          </a:xfrm>
        </p:spPr>
        <p:txBody>
          <a:bodyPr/>
          <a:lstStyle/>
          <a:p>
            <a:r>
              <a:rPr lang="en-US" altLang="zh-TW" dirty="0" smtClean="0"/>
              <a:t>Frame prediction </a:t>
            </a:r>
            <a:endParaRPr lang="zh-TW" altLang="en-US" dirty="0" smtClean="0"/>
          </a:p>
        </p:txBody>
      </p:sp>
      <p:sp>
        <p:nvSpPr>
          <p:cNvPr id="14339" name="內容版面配置區 2"/>
          <p:cNvSpPr>
            <a:spLocks noGrp="1"/>
          </p:cNvSpPr>
          <p:nvPr>
            <p:ph idx="1"/>
          </p:nvPr>
        </p:nvSpPr>
        <p:spPr>
          <a:xfrm>
            <a:off x="214282" y="1082636"/>
            <a:ext cx="8686800" cy="4525963"/>
          </a:xfrm>
        </p:spPr>
        <p:txBody>
          <a:bodyPr/>
          <a:lstStyle/>
          <a:p>
            <a:r>
              <a:rPr lang="en-US" altLang="zh-TW" sz="2800" dirty="0" smtClean="0">
                <a:solidFill>
                  <a:srgbClr val="C00000"/>
                </a:solidFill>
              </a:rPr>
              <a:t>Unknown word detection</a:t>
            </a:r>
            <a:r>
              <a:rPr lang="en-US" altLang="zh-TW" sz="2800" dirty="0" smtClean="0"/>
              <a:t>: inferred from other slots</a:t>
            </a:r>
          </a:p>
          <a:p>
            <a:pPr lvl="1"/>
            <a:r>
              <a:rPr lang="zh-TW" altLang="en-US" sz="2400" dirty="0" smtClean="0"/>
              <a:t>我的朋友克里斯朵夫史群費洛從美國來訪</a:t>
            </a:r>
            <a:endParaRPr lang="en-US" altLang="zh-TW" sz="2400" dirty="0" smtClean="0"/>
          </a:p>
          <a:p>
            <a:pPr>
              <a:buFontTx/>
              <a:buNone/>
            </a:pPr>
            <a:r>
              <a:rPr lang="zh-TW" altLang="en-US" sz="2000" dirty="0" smtClean="0">
                <a:solidFill>
                  <a:srgbClr val="0000FF"/>
                </a:solidFill>
              </a:rPr>
              <a:t>         </a:t>
            </a:r>
            <a:r>
              <a:rPr lang="en-US" altLang="zh-TW" sz="1800" dirty="0" smtClean="0">
                <a:solidFill>
                  <a:srgbClr val="0000FF"/>
                </a:solidFill>
              </a:rPr>
              <a:t>(my) (friend) (Christopher </a:t>
            </a:r>
            <a:r>
              <a:rPr lang="en-US" altLang="zh-TW" sz="1800" dirty="0" err="1" smtClean="0">
                <a:solidFill>
                  <a:srgbClr val="0000FF"/>
                </a:solidFill>
              </a:rPr>
              <a:t>Stringfellow</a:t>
            </a:r>
            <a:r>
              <a:rPr lang="en-US" altLang="zh-TW" sz="1800" dirty="0" smtClean="0">
                <a:solidFill>
                  <a:srgbClr val="0000FF"/>
                </a:solidFill>
              </a:rPr>
              <a:t>) (from) (US) (visit)</a:t>
            </a:r>
          </a:p>
          <a:p>
            <a:pPr lvl="1"/>
            <a:r>
              <a:rPr lang="en-US" altLang="zh-TW" sz="2400" dirty="0" smtClean="0"/>
              <a:t>Longer stable frame can infer shorter unstable ones</a:t>
            </a:r>
          </a:p>
          <a:p>
            <a:r>
              <a:rPr lang="en-US" altLang="zh-TW" sz="2800" dirty="0" smtClean="0">
                <a:solidFill>
                  <a:srgbClr val="C00000"/>
                </a:solidFill>
              </a:rPr>
              <a:t>Error correction</a:t>
            </a:r>
            <a:r>
              <a:rPr lang="en-US" altLang="zh-TW" sz="2800" dirty="0" smtClean="0"/>
              <a:t>: use </a:t>
            </a:r>
            <a:r>
              <a:rPr lang="en-US" altLang="zh-TW" sz="2800" dirty="0" smtClean="0">
                <a:solidFill>
                  <a:srgbClr val="FF0000"/>
                </a:solidFill>
              </a:rPr>
              <a:t>frame dictionary </a:t>
            </a:r>
            <a:r>
              <a:rPr lang="en-US" altLang="zh-TW" sz="2800" dirty="0" smtClean="0"/>
              <a:t>the same way as you would a word dictionary in Spellchecker</a:t>
            </a:r>
          </a:p>
          <a:p>
            <a:pPr lvl="1"/>
            <a:r>
              <a:rPr lang="en-US" altLang="zh-TW" sz="2400" dirty="0" smtClean="0">
                <a:solidFill>
                  <a:srgbClr val="00B050"/>
                </a:solidFill>
              </a:rPr>
              <a:t>e.g. You must know much to tell the difference</a:t>
            </a:r>
          </a:p>
          <a:p>
            <a:pPr lvl="1">
              <a:buFontTx/>
              <a:buNone/>
            </a:pPr>
            <a:r>
              <a:rPr lang="en-US" altLang="zh-TW" sz="2400" dirty="0" smtClean="0"/>
              <a:t>		     You must </a:t>
            </a:r>
            <a:r>
              <a:rPr lang="en-US" altLang="zh-TW" sz="2400" dirty="0" smtClean="0">
                <a:solidFill>
                  <a:srgbClr val="FF0000"/>
                </a:solidFill>
              </a:rPr>
              <a:t>be knowledgeable </a:t>
            </a:r>
            <a:r>
              <a:rPr lang="en-US" altLang="zh-TW" sz="2400" dirty="0" smtClean="0"/>
              <a:t>to tell the difference</a:t>
            </a:r>
          </a:p>
          <a:p>
            <a:pPr lvl="1">
              <a:buFontTx/>
              <a:buNone/>
            </a:pPr>
            <a:r>
              <a:rPr lang="en-US" altLang="zh-TW" sz="2400" dirty="0" smtClean="0"/>
              <a:t>	</a:t>
            </a:r>
            <a:r>
              <a:rPr lang="en-US" altLang="zh-TW" sz="2000" dirty="0" smtClean="0"/>
              <a:t>(the frame of “knowledgeable”: </a:t>
            </a:r>
          </a:p>
          <a:p>
            <a:pPr lvl="2"/>
            <a:r>
              <a:rPr lang="en-US" altLang="zh-TW" sz="1800" dirty="0" smtClean="0"/>
              <a:t>having a lot of knowledge;       </a:t>
            </a:r>
          </a:p>
          <a:p>
            <a:pPr lvl="2"/>
            <a:r>
              <a:rPr lang="en-US" altLang="zh-TW" sz="1800" dirty="0" smtClean="0"/>
              <a:t>knowing a lot</a:t>
            </a:r>
          </a:p>
          <a:p>
            <a:pPr lvl="1"/>
            <a:r>
              <a:rPr lang="en-US" altLang="zh-TW" sz="2400" dirty="0" smtClean="0"/>
              <a:t>Named entity recognition, grammar, style checker</a:t>
            </a:r>
          </a:p>
          <a:p>
            <a:pPr lvl="1"/>
            <a:endParaRPr lang="zh-TW" altLang="en-US" sz="3200" dirty="0" smtClean="0"/>
          </a:p>
        </p:txBody>
      </p:sp>
      <p:sp>
        <p:nvSpPr>
          <p:cNvPr id="6" name="圓角矩形 5"/>
          <p:cNvSpPr/>
          <p:nvPr/>
        </p:nvSpPr>
        <p:spPr>
          <a:xfrm>
            <a:off x="2285984" y="1643050"/>
            <a:ext cx="2714644" cy="4286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7" name="文字方塊 6"/>
          <p:cNvSpPr txBox="1"/>
          <p:nvPr/>
        </p:nvSpPr>
        <p:spPr>
          <a:xfrm>
            <a:off x="6072198" y="2428868"/>
            <a:ext cx="2054280" cy="369332"/>
          </a:xfrm>
          <a:prstGeom prst="rect">
            <a:avLst/>
          </a:prstGeom>
          <a:solidFill>
            <a:srgbClr val="C00000"/>
          </a:solidFill>
        </p:spPr>
        <p:txBody>
          <a:bodyPr wrap="none" rtlCol="0">
            <a:spAutoFit/>
          </a:bodyPr>
          <a:lstStyle/>
          <a:p>
            <a:r>
              <a:rPr lang="en-US" altLang="zh-TW" dirty="0" smtClean="0">
                <a:solidFill>
                  <a:schemeClr val="bg1"/>
                </a:solidFill>
                <a:latin typeface="+mn-lt"/>
              </a:rPr>
              <a:t>Top-down inference</a:t>
            </a:r>
            <a:endParaRPr lang="zh-TW" altLang="en-US" dirty="0">
              <a:solidFill>
                <a:schemeClr val="bg1"/>
              </a:solidFill>
              <a:latin typeface="+mn-lt"/>
            </a:endParaRPr>
          </a:p>
        </p:txBody>
      </p:sp>
      <p:sp>
        <p:nvSpPr>
          <p:cNvPr id="8" name="日期版面配置區 7"/>
          <p:cNvSpPr>
            <a:spLocks noGrp="1"/>
          </p:cNvSpPr>
          <p:nvPr>
            <p:ph type="dt" sz="half" idx="2"/>
          </p:nvPr>
        </p:nvSpPr>
        <p:spPr/>
        <p:txBody>
          <a:bodyPr/>
          <a:lstStyle/>
          <a:p>
            <a:fld id="{0117AE64-665A-4651-84F8-F58580BBF085}" type="datetime1">
              <a:rPr lang="zh-TW" altLang="en-US" smtClean="0"/>
              <a:pPr/>
              <a:t>2014/7/10</a:t>
            </a:fld>
            <a:endParaRPr lang="zh-TW" altLang="en-US"/>
          </a:p>
        </p:txBody>
      </p:sp>
      <p:sp>
        <p:nvSpPr>
          <p:cNvPr id="9" name="投影片編號版面配置區 8"/>
          <p:cNvSpPr>
            <a:spLocks noGrp="1"/>
          </p:cNvSpPr>
          <p:nvPr>
            <p:ph type="sldNum" sz="quarter" idx="4"/>
          </p:nvPr>
        </p:nvSpPr>
        <p:spPr/>
        <p:txBody>
          <a:bodyPr/>
          <a:lstStyle/>
          <a:p>
            <a:fld id="{33C2E20B-6387-4BED-9F94-88517561D482}" type="slidenum">
              <a:rPr lang="zh-TW" altLang="en-US" smtClean="0"/>
              <a:pPr/>
              <a:t>47</a:t>
            </a:fld>
            <a:r>
              <a:rPr lang="en-US" altLang="zh-TW" smtClean="0"/>
              <a:t>/42</a:t>
            </a:r>
            <a:endParaRPr lang="zh-TW" altLang="en-US" dirty="0"/>
          </a:p>
        </p:txBody>
      </p:sp>
    </p:spTree>
    <p:custDataLst>
      <p:tags r:id="rId1"/>
    </p:custDataLst>
  </p:cSld>
  <p:clrMapOvr>
    <a:masterClrMapping/>
  </p:clrMapOvr>
  <p:transition advTm="13381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339">
                                            <p:txEl>
                                              <p:pRg st="7" end="7"/>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339">
                                            <p:txEl>
                                              <p:pRg st="8" end="8"/>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339">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33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P spid="6" grpId="0" animBg="1"/>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600" dirty="0" smtClean="0"/>
              <a:t>Our knowledge representation system </a:t>
            </a:r>
            <a:br>
              <a:rPr lang="en-US" altLang="zh-TW" sz="3600" dirty="0" smtClean="0"/>
            </a:br>
            <a:r>
              <a:rPr lang="en-US" altLang="zh-TW" sz="3600" dirty="0" smtClean="0"/>
              <a:t>- </a:t>
            </a:r>
            <a:r>
              <a:rPr lang="en-US" altLang="zh-TW" sz="3600" dirty="0" smtClean="0">
                <a:solidFill>
                  <a:srgbClr val="FF0000"/>
                </a:solidFill>
              </a:rPr>
              <a:t>InfoMap</a:t>
            </a:r>
            <a:endParaRPr lang="zh-TW" altLang="en-US" sz="3600" dirty="0">
              <a:solidFill>
                <a:srgbClr val="FF0000"/>
              </a:solidFill>
            </a:endParaRPr>
          </a:p>
        </p:txBody>
      </p:sp>
      <p:sp>
        <p:nvSpPr>
          <p:cNvPr id="3" name="內容版面配置區 2"/>
          <p:cNvSpPr>
            <a:spLocks noGrp="1"/>
          </p:cNvSpPr>
          <p:nvPr>
            <p:ph idx="1"/>
          </p:nvPr>
        </p:nvSpPr>
        <p:spPr/>
        <p:txBody>
          <a:bodyPr/>
          <a:lstStyle/>
          <a:p>
            <a:r>
              <a:rPr lang="en-US" altLang="zh-TW" sz="2800" dirty="0" smtClean="0"/>
              <a:t>InfoMap has been developed in our lab for 14 years. </a:t>
            </a:r>
          </a:p>
          <a:p>
            <a:pPr lvl="1"/>
            <a:r>
              <a:rPr lang="en-US" altLang="zh-TW" sz="2400" dirty="0" smtClean="0"/>
              <a:t>Originally designed for Q&amp;A and NER. </a:t>
            </a:r>
          </a:p>
          <a:p>
            <a:pPr lvl="1"/>
            <a:r>
              <a:rPr lang="en-US" altLang="zh-TW" sz="2400" dirty="0" smtClean="0"/>
              <a:t>A frame structure for concept representation</a:t>
            </a:r>
          </a:p>
          <a:p>
            <a:pPr lvl="1"/>
            <a:r>
              <a:rPr lang="en-US" altLang="zh-TW" sz="2400" dirty="0" smtClean="0"/>
              <a:t>E-</a:t>
            </a:r>
            <a:r>
              <a:rPr lang="en-US" altLang="zh-TW" sz="2400" dirty="0" err="1" smtClean="0"/>
              <a:t>HowNet</a:t>
            </a:r>
            <a:r>
              <a:rPr lang="en-US" altLang="zh-TW" sz="2400" dirty="0" smtClean="0"/>
              <a:t> (extended </a:t>
            </a:r>
            <a:r>
              <a:rPr lang="en-US" altLang="zh-TW" sz="2400" dirty="0" err="1" smtClean="0"/>
              <a:t>HowNet</a:t>
            </a:r>
            <a:r>
              <a:rPr lang="en-US" altLang="zh-TW" sz="2400" dirty="0" smtClean="0"/>
              <a:t>) ontology is built in. </a:t>
            </a:r>
          </a:p>
          <a:p>
            <a:pPr lvl="1"/>
            <a:r>
              <a:rPr lang="en-US" altLang="zh-TW" sz="2400" dirty="0" smtClean="0"/>
              <a:t>Uses template matching for hierarchical inference.</a:t>
            </a:r>
          </a:p>
          <a:p>
            <a:r>
              <a:rPr lang="en-US" altLang="zh-TW" sz="2800" dirty="0" smtClean="0"/>
              <a:t>Frame matching: scoring and prediction algorithm </a:t>
            </a:r>
          </a:p>
          <a:p>
            <a:pPr lvl="1"/>
            <a:r>
              <a:rPr lang="en-US" altLang="zh-TW" sz="2400" dirty="0" smtClean="0"/>
              <a:t>to replace the exact template matching</a:t>
            </a:r>
          </a:p>
          <a:p>
            <a:r>
              <a:rPr lang="en-US" altLang="zh-TW" sz="2800" dirty="0" smtClean="0"/>
              <a:t>Inference Engine</a:t>
            </a:r>
          </a:p>
          <a:p>
            <a:pPr lvl="1"/>
            <a:endParaRPr lang="en-US" altLang="zh-TW" sz="2400" dirty="0" smtClean="0"/>
          </a:p>
          <a:p>
            <a:endParaRPr lang="en-US" altLang="zh-TW" sz="2800" dirty="0" smtClean="0"/>
          </a:p>
          <a:p>
            <a:endParaRPr lang="zh-TW" altLang="en-US" sz="2800" dirty="0"/>
          </a:p>
        </p:txBody>
      </p:sp>
      <p:sp>
        <p:nvSpPr>
          <p:cNvPr id="6" name="日期版面配置區 5"/>
          <p:cNvSpPr>
            <a:spLocks noGrp="1"/>
          </p:cNvSpPr>
          <p:nvPr>
            <p:ph type="dt" sz="half" idx="2"/>
          </p:nvPr>
        </p:nvSpPr>
        <p:spPr/>
        <p:txBody>
          <a:bodyPr/>
          <a:lstStyle/>
          <a:p>
            <a:fld id="{8DF5D6EC-8175-4916-93A4-D0040CF1FA0D}" type="datetime1">
              <a:rPr lang="zh-TW" altLang="en-US" smtClean="0"/>
              <a:pPr/>
              <a:t>2014/7/10</a:t>
            </a:fld>
            <a:endParaRPr lang="zh-TW" altLang="en-US"/>
          </a:p>
        </p:txBody>
      </p:sp>
      <p:sp>
        <p:nvSpPr>
          <p:cNvPr id="7" name="投影片編號版面配置區 6"/>
          <p:cNvSpPr>
            <a:spLocks noGrp="1"/>
          </p:cNvSpPr>
          <p:nvPr>
            <p:ph type="sldNum" sz="quarter" idx="4"/>
          </p:nvPr>
        </p:nvSpPr>
        <p:spPr/>
        <p:txBody>
          <a:bodyPr/>
          <a:lstStyle/>
          <a:p>
            <a:fld id="{33C2E20B-6387-4BED-9F94-88517561D482}" type="slidenum">
              <a:rPr lang="zh-TW" altLang="en-US" smtClean="0"/>
              <a:pPr/>
              <a:t>48</a:t>
            </a:fld>
            <a:r>
              <a:rPr lang="en-US" altLang="zh-TW" smtClean="0"/>
              <a:t>/42</a:t>
            </a:r>
            <a:endParaRPr lang="zh-TW" alt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標題 1"/>
          <p:cNvSpPr>
            <a:spLocks noGrp="1"/>
          </p:cNvSpPr>
          <p:nvPr>
            <p:ph type="title"/>
          </p:nvPr>
        </p:nvSpPr>
        <p:spPr>
          <a:xfrm>
            <a:off x="457200" y="142852"/>
            <a:ext cx="8229600" cy="1143000"/>
          </a:xfrm>
        </p:spPr>
        <p:txBody>
          <a:bodyPr/>
          <a:lstStyle/>
          <a:p>
            <a:pPr eaLnBrk="1" hangingPunct="1"/>
            <a:r>
              <a:rPr lang="en-US" altLang="zh-TW" sz="3600" dirty="0" smtClean="0"/>
              <a:t>Automatic frame acquisition</a:t>
            </a:r>
            <a:br>
              <a:rPr lang="en-US" altLang="zh-TW" sz="3600" dirty="0" smtClean="0"/>
            </a:br>
            <a:r>
              <a:rPr lang="en-US" altLang="zh-TW" sz="3600" dirty="0" smtClean="0"/>
              <a:t>through statistical learning </a:t>
            </a:r>
            <a:endParaRPr lang="zh-TW" altLang="en-US" sz="3600" dirty="0" smtClean="0"/>
          </a:p>
        </p:txBody>
      </p:sp>
      <p:sp>
        <p:nvSpPr>
          <p:cNvPr id="15363" name="內容版面配置區 2"/>
          <p:cNvSpPr>
            <a:spLocks noGrp="1"/>
          </p:cNvSpPr>
          <p:nvPr>
            <p:ph idx="1"/>
          </p:nvPr>
        </p:nvSpPr>
        <p:spPr>
          <a:xfrm>
            <a:off x="428596" y="1468414"/>
            <a:ext cx="8501122" cy="4525963"/>
          </a:xfrm>
        </p:spPr>
        <p:txBody>
          <a:bodyPr/>
          <a:lstStyle/>
          <a:p>
            <a:pPr eaLnBrk="1" hangingPunct="1"/>
            <a:r>
              <a:rPr lang="en-US" altLang="zh-TW" sz="2800" dirty="0" smtClean="0"/>
              <a:t>Knowledge is the key to the success of this approach (</a:t>
            </a:r>
            <a:r>
              <a:rPr lang="en-US" altLang="zh-TW" sz="2800" dirty="0" smtClean="0">
                <a:solidFill>
                  <a:srgbClr val="00B050"/>
                </a:solidFill>
              </a:rPr>
              <a:t>the same as human being</a:t>
            </a:r>
            <a:r>
              <a:rPr lang="en-US" altLang="zh-TW" sz="2800" dirty="0" smtClean="0"/>
              <a:t>)</a:t>
            </a:r>
          </a:p>
          <a:p>
            <a:pPr lvl="1" eaLnBrk="1" hangingPunct="1"/>
            <a:r>
              <a:rPr lang="en-US" altLang="zh-TW" sz="2400" dirty="0" smtClean="0"/>
              <a:t>More frames, composition rules (scoring)</a:t>
            </a:r>
          </a:p>
          <a:p>
            <a:pPr eaLnBrk="1" hangingPunct="1"/>
            <a:r>
              <a:rPr lang="en-US" altLang="zh-TW" sz="2800" dirty="0" smtClean="0"/>
              <a:t>Find collocated words or senses from annotated corpus (e.g. NER)</a:t>
            </a:r>
          </a:p>
          <a:p>
            <a:pPr lvl="1" eaLnBrk="1" hangingPunct="1"/>
            <a:r>
              <a:rPr lang="en-US" altLang="zh-TW" sz="2400" dirty="0" smtClean="0"/>
              <a:t>Simpler than finding template patterns. The latter needs to consider </a:t>
            </a:r>
            <a:r>
              <a:rPr lang="en-US" altLang="zh-TW" sz="2400" dirty="0" smtClean="0">
                <a:solidFill>
                  <a:srgbClr val="FF0000"/>
                </a:solidFill>
              </a:rPr>
              <a:t>exact</a:t>
            </a:r>
            <a:r>
              <a:rPr lang="en-US" altLang="zh-TW" sz="2400" dirty="0" smtClean="0"/>
              <a:t> </a:t>
            </a:r>
            <a:r>
              <a:rPr lang="en-US" altLang="zh-TW" sz="2400" dirty="0" smtClean="0">
                <a:solidFill>
                  <a:srgbClr val="FF0000"/>
                </a:solidFill>
              </a:rPr>
              <a:t>frequent strings</a:t>
            </a:r>
            <a:r>
              <a:rPr lang="en-US" altLang="zh-TW" sz="2400" dirty="0" smtClean="0"/>
              <a:t>, which is difficult when there are multiple labels or imprecise wording. </a:t>
            </a:r>
          </a:p>
          <a:p>
            <a:pPr lvl="1" eaLnBrk="1" hangingPunct="1"/>
            <a:r>
              <a:rPr lang="en-US" altLang="zh-TW" sz="2400" dirty="0" smtClean="0"/>
              <a:t>Collocated N-</a:t>
            </a:r>
            <a:r>
              <a:rPr lang="en-US" altLang="zh-TW" sz="2400" dirty="0" err="1" smtClean="0"/>
              <a:t>tuples</a:t>
            </a:r>
            <a:r>
              <a:rPr lang="en-US" altLang="zh-TW" sz="2400" dirty="0" smtClean="0"/>
              <a:t> can be clustered. Relations can be deduced by ordered collocations. </a:t>
            </a:r>
          </a:p>
          <a:p>
            <a:pPr eaLnBrk="1" hangingPunct="1"/>
            <a:endParaRPr lang="en-US" altLang="zh-TW" sz="2800" dirty="0" smtClean="0"/>
          </a:p>
        </p:txBody>
      </p:sp>
      <p:sp>
        <p:nvSpPr>
          <p:cNvPr id="6" name="日期版面配置區 5"/>
          <p:cNvSpPr>
            <a:spLocks noGrp="1"/>
          </p:cNvSpPr>
          <p:nvPr>
            <p:ph type="dt" sz="half" idx="2"/>
          </p:nvPr>
        </p:nvSpPr>
        <p:spPr/>
        <p:txBody>
          <a:bodyPr/>
          <a:lstStyle/>
          <a:p>
            <a:fld id="{D3C9140E-4620-441B-8AB9-191D4493166D}" type="datetime1">
              <a:rPr lang="zh-TW" altLang="en-US" smtClean="0"/>
              <a:pPr/>
              <a:t>2014/7/10</a:t>
            </a:fld>
            <a:endParaRPr lang="zh-TW" altLang="en-US"/>
          </a:p>
        </p:txBody>
      </p:sp>
      <p:sp>
        <p:nvSpPr>
          <p:cNvPr id="7" name="投影片編號版面配置區 6"/>
          <p:cNvSpPr>
            <a:spLocks noGrp="1"/>
          </p:cNvSpPr>
          <p:nvPr>
            <p:ph type="sldNum" sz="quarter" idx="4"/>
          </p:nvPr>
        </p:nvSpPr>
        <p:spPr/>
        <p:txBody>
          <a:bodyPr/>
          <a:lstStyle/>
          <a:p>
            <a:fld id="{33C2E20B-6387-4BED-9F94-88517561D482}" type="slidenum">
              <a:rPr lang="zh-TW" altLang="en-US" smtClean="0"/>
              <a:pPr/>
              <a:t>49</a:t>
            </a:fld>
            <a:r>
              <a:rPr lang="en-US" altLang="zh-TW" smtClean="0"/>
              <a:t>/42</a:t>
            </a:r>
            <a:endParaRPr lang="zh-TW" altLang="en-US" dirty="0"/>
          </a:p>
        </p:txBody>
      </p:sp>
    </p:spTree>
  </p:cSld>
  <p:clrMapOvr>
    <a:masterClrMapping/>
  </p:clrMapOvr>
  <p:transition advTm="75109"/>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Outline</a:t>
            </a:r>
            <a:endParaRPr lang="zh-TW" altLang="en-US" dirty="0"/>
          </a:p>
        </p:txBody>
      </p:sp>
      <p:sp>
        <p:nvSpPr>
          <p:cNvPr id="3" name="內容版面配置區 2"/>
          <p:cNvSpPr>
            <a:spLocks noGrp="1"/>
          </p:cNvSpPr>
          <p:nvPr>
            <p:ph idx="1"/>
          </p:nvPr>
        </p:nvSpPr>
        <p:spPr>
          <a:xfrm>
            <a:off x="1142976" y="1760557"/>
            <a:ext cx="8229600" cy="4525963"/>
          </a:xfrm>
        </p:spPr>
        <p:txBody>
          <a:bodyPr/>
          <a:lstStyle/>
          <a:p>
            <a:r>
              <a:rPr lang="en-US" altLang="zh-TW" dirty="0" smtClean="0"/>
              <a:t>Introduction</a:t>
            </a:r>
          </a:p>
          <a:p>
            <a:r>
              <a:rPr lang="en-US" altLang="zh-TW" dirty="0" smtClean="0"/>
              <a:t>Rule base or machine learning?</a:t>
            </a:r>
          </a:p>
          <a:p>
            <a:r>
              <a:rPr lang="en-US" altLang="zh-TW" dirty="0" smtClean="0"/>
              <a:t>Principle-based approach</a:t>
            </a:r>
          </a:p>
          <a:p>
            <a:pPr lvl="1"/>
            <a:r>
              <a:rPr lang="en-US" altLang="zh-TW" dirty="0" smtClean="0"/>
              <a:t>Modeling context through frames</a:t>
            </a:r>
          </a:p>
          <a:p>
            <a:r>
              <a:rPr lang="en-US" altLang="zh-TW" dirty="0" smtClean="0"/>
              <a:t>Pattern Reduction</a:t>
            </a:r>
          </a:p>
          <a:p>
            <a:endParaRPr lang="en-US" altLang="zh-TW" dirty="0" smtClean="0"/>
          </a:p>
          <a:p>
            <a:endParaRPr lang="zh-TW" altLang="en-US" dirty="0"/>
          </a:p>
        </p:txBody>
      </p:sp>
      <p:sp>
        <p:nvSpPr>
          <p:cNvPr id="5" name="向右箭號 4"/>
          <p:cNvSpPr/>
          <p:nvPr/>
        </p:nvSpPr>
        <p:spPr>
          <a:xfrm>
            <a:off x="214282" y="1857364"/>
            <a:ext cx="928694" cy="42862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日期版面配置區 6"/>
          <p:cNvSpPr>
            <a:spLocks noGrp="1"/>
          </p:cNvSpPr>
          <p:nvPr>
            <p:ph type="dt" sz="half" idx="2"/>
          </p:nvPr>
        </p:nvSpPr>
        <p:spPr/>
        <p:txBody>
          <a:bodyPr/>
          <a:lstStyle/>
          <a:p>
            <a:fld id="{C411854E-97DA-4194-98DA-D06403775866}" type="datetime1">
              <a:rPr lang="zh-TW" altLang="en-US" smtClean="0"/>
              <a:pPr/>
              <a:t>2014/7/10</a:t>
            </a:fld>
            <a:endParaRPr lang="zh-TW" altLang="en-US"/>
          </a:p>
        </p:txBody>
      </p:sp>
      <p:sp>
        <p:nvSpPr>
          <p:cNvPr id="8" name="投影片編號版面配置區 7"/>
          <p:cNvSpPr>
            <a:spLocks noGrp="1"/>
          </p:cNvSpPr>
          <p:nvPr>
            <p:ph type="sldNum" sz="quarter" idx="4"/>
          </p:nvPr>
        </p:nvSpPr>
        <p:spPr/>
        <p:txBody>
          <a:bodyPr/>
          <a:lstStyle/>
          <a:p>
            <a:fld id="{33C2E20B-6387-4BED-9F94-88517561D482}" type="slidenum">
              <a:rPr lang="zh-TW" altLang="en-US" smtClean="0"/>
              <a:pPr/>
              <a:t>5</a:t>
            </a:fld>
            <a:r>
              <a:rPr lang="en-US" altLang="zh-TW" smtClean="0"/>
              <a:t>/42</a:t>
            </a:r>
            <a:endParaRPr lang="zh-TW" alt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Outline</a:t>
            </a:r>
            <a:endParaRPr lang="zh-TW" altLang="en-US" dirty="0"/>
          </a:p>
        </p:txBody>
      </p:sp>
      <p:sp>
        <p:nvSpPr>
          <p:cNvPr id="3" name="內容版面配置區 2"/>
          <p:cNvSpPr>
            <a:spLocks noGrp="1"/>
          </p:cNvSpPr>
          <p:nvPr>
            <p:ph idx="1"/>
          </p:nvPr>
        </p:nvSpPr>
        <p:spPr>
          <a:xfrm>
            <a:off x="1142976" y="1760557"/>
            <a:ext cx="8229600" cy="4525963"/>
          </a:xfrm>
        </p:spPr>
        <p:txBody>
          <a:bodyPr/>
          <a:lstStyle/>
          <a:p>
            <a:r>
              <a:rPr lang="en-US" altLang="zh-TW" dirty="0" smtClean="0"/>
              <a:t>An example of text mining</a:t>
            </a:r>
          </a:p>
          <a:p>
            <a:r>
              <a:rPr lang="en-US" altLang="zh-TW" dirty="0" smtClean="0"/>
              <a:t>Rule base or machine learning?</a:t>
            </a:r>
          </a:p>
          <a:p>
            <a:r>
              <a:rPr lang="en-US" altLang="zh-TW" dirty="0" smtClean="0"/>
              <a:t>Principle-based approach</a:t>
            </a:r>
          </a:p>
          <a:p>
            <a:r>
              <a:rPr lang="en-US" altLang="zh-TW" dirty="0" smtClean="0"/>
              <a:t>Modeling context through frames</a:t>
            </a:r>
          </a:p>
          <a:p>
            <a:r>
              <a:rPr lang="en-US" altLang="zh-TW" dirty="0" smtClean="0"/>
              <a:t>Examples in biological text mining</a:t>
            </a:r>
          </a:p>
          <a:p>
            <a:r>
              <a:rPr lang="en-US" altLang="zh-TW" dirty="0" smtClean="0"/>
              <a:t>What constitutes “understanding”</a:t>
            </a:r>
          </a:p>
          <a:p>
            <a:r>
              <a:rPr lang="en-US" altLang="zh-TW" dirty="0" smtClean="0"/>
              <a:t>Principal Pattern Analysis</a:t>
            </a:r>
          </a:p>
          <a:p>
            <a:endParaRPr lang="en-US" altLang="zh-TW" dirty="0" smtClean="0"/>
          </a:p>
          <a:p>
            <a:endParaRPr lang="zh-TW" altLang="en-US" dirty="0"/>
          </a:p>
        </p:txBody>
      </p:sp>
      <p:sp>
        <p:nvSpPr>
          <p:cNvPr id="5" name="向右箭號 4"/>
          <p:cNvSpPr/>
          <p:nvPr/>
        </p:nvSpPr>
        <p:spPr>
          <a:xfrm>
            <a:off x="214282" y="4214818"/>
            <a:ext cx="928694" cy="42862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日期版面配置區 6"/>
          <p:cNvSpPr>
            <a:spLocks noGrp="1"/>
          </p:cNvSpPr>
          <p:nvPr>
            <p:ph type="dt" sz="half" idx="2"/>
          </p:nvPr>
        </p:nvSpPr>
        <p:spPr/>
        <p:txBody>
          <a:bodyPr/>
          <a:lstStyle/>
          <a:p>
            <a:fld id="{89302FF2-BBCC-4E9C-92A4-3C77402C6021}" type="datetime1">
              <a:rPr lang="zh-TW" altLang="en-US" smtClean="0"/>
              <a:pPr/>
              <a:t>2014/7/10</a:t>
            </a:fld>
            <a:endParaRPr lang="zh-TW" altLang="en-US"/>
          </a:p>
        </p:txBody>
      </p:sp>
      <p:sp>
        <p:nvSpPr>
          <p:cNvPr id="8" name="投影片編號版面配置區 7"/>
          <p:cNvSpPr>
            <a:spLocks noGrp="1"/>
          </p:cNvSpPr>
          <p:nvPr>
            <p:ph type="sldNum" sz="quarter" idx="4"/>
          </p:nvPr>
        </p:nvSpPr>
        <p:spPr/>
        <p:txBody>
          <a:bodyPr/>
          <a:lstStyle/>
          <a:p>
            <a:fld id="{33C2E20B-6387-4BED-9F94-88517561D482}" type="slidenum">
              <a:rPr lang="zh-TW" altLang="en-US" smtClean="0"/>
              <a:pPr/>
              <a:t>50</a:t>
            </a:fld>
            <a:r>
              <a:rPr lang="en-US" altLang="zh-TW" smtClean="0"/>
              <a:t>/42</a:t>
            </a:r>
            <a:endParaRPr lang="zh-TW" alt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600" dirty="0" smtClean="0"/>
              <a:t>Text Mining in Biomedical Sciences </a:t>
            </a:r>
            <a:endParaRPr lang="zh-TW" altLang="en-US" sz="3600" dirty="0"/>
          </a:p>
        </p:txBody>
      </p:sp>
      <p:sp>
        <p:nvSpPr>
          <p:cNvPr id="3" name="內容版面配置區 2"/>
          <p:cNvSpPr>
            <a:spLocks noGrp="1"/>
          </p:cNvSpPr>
          <p:nvPr>
            <p:ph idx="1"/>
          </p:nvPr>
        </p:nvSpPr>
        <p:spPr/>
        <p:txBody>
          <a:bodyPr/>
          <a:lstStyle/>
          <a:p>
            <a:r>
              <a:rPr lang="en-US" altLang="zh-TW" sz="2800" dirty="0" err="1" smtClean="0"/>
              <a:t>Pubmed</a:t>
            </a:r>
            <a:r>
              <a:rPr lang="en-US" altLang="zh-TW" sz="2800" dirty="0" smtClean="0"/>
              <a:t> contains millions of articles and is increasing rapidly. </a:t>
            </a:r>
          </a:p>
          <a:p>
            <a:r>
              <a:rPr lang="en-US" altLang="zh-TW" sz="2800" dirty="0" smtClean="0"/>
              <a:t>Many articles are interrelated (the same protein might have been discussed in humans, rats and etc.). </a:t>
            </a:r>
          </a:p>
          <a:p>
            <a:r>
              <a:rPr lang="en-US" altLang="zh-TW" sz="2800" dirty="0" smtClean="0"/>
              <a:t>Any question a biologist is interested in might require the reading of hundreds of (relevant or irrelevant) papers.  </a:t>
            </a:r>
          </a:p>
          <a:p>
            <a:r>
              <a:rPr lang="en-US" altLang="zh-TW" sz="2800" dirty="0" smtClean="0"/>
              <a:t>A search engine smarter than GOOGLE is required to help biologist</a:t>
            </a:r>
            <a:endParaRPr lang="zh-TW" altLang="en-US" sz="2800" dirty="0"/>
          </a:p>
        </p:txBody>
      </p:sp>
      <p:sp>
        <p:nvSpPr>
          <p:cNvPr id="6" name="日期版面配置區 5"/>
          <p:cNvSpPr>
            <a:spLocks noGrp="1"/>
          </p:cNvSpPr>
          <p:nvPr>
            <p:ph type="dt" sz="half" idx="2"/>
          </p:nvPr>
        </p:nvSpPr>
        <p:spPr/>
        <p:txBody>
          <a:bodyPr/>
          <a:lstStyle/>
          <a:p>
            <a:fld id="{EEA26FD4-B471-4EAF-99C9-E0B84FB2C347}" type="datetime1">
              <a:rPr lang="zh-TW" altLang="en-US" smtClean="0"/>
              <a:pPr/>
              <a:t>2014/7/10</a:t>
            </a:fld>
            <a:endParaRPr lang="zh-TW" altLang="en-US"/>
          </a:p>
        </p:txBody>
      </p:sp>
      <p:sp>
        <p:nvSpPr>
          <p:cNvPr id="7" name="投影片編號版面配置區 6"/>
          <p:cNvSpPr>
            <a:spLocks noGrp="1"/>
          </p:cNvSpPr>
          <p:nvPr>
            <p:ph type="sldNum" sz="quarter" idx="4"/>
          </p:nvPr>
        </p:nvSpPr>
        <p:spPr/>
        <p:txBody>
          <a:bodyPr/>
          <a:lstStyle/>
          <a:p>
            <a:fld id="{33C2E20B-6387-4BED-9F94-88517561D482}" type="slidenum">
              <a:rPr lang="zh-TW" altLang="en-US" smtClean="0"/>
              <a:pPr/>
              <a:t>51</a:t>
            </a:fld>
            <a:r>
              <a:rPr lang="en-US" altLang="zh-TW" smtClean="0"/>
              <a:t>/42</a:t>
            </a:r>
            <a:endParaRPr lang="zh-TW" alt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14290"/>
            <a:ext cx="8229600" cy="1143000"/>
          </a:xfrm>
        </p:spPr>
        <p:txBody>
          <a:bodyPr/>
          <a:lstStyle/>
          <a:p>
            <a:r>
              <a:rPr lang="en-US" altLang="zh-TW" sz="3600" dirty="0" smtClean="0"/>
              <a:t>Named Entity Recognition (NER) and Relation Extraction in Biology </a:t>
            </a:r>
            <a:endParaRPr lang="zh-TW" altLang="en-US" sz="3600" dirty="0"/>
          </a:p>
        </p:txBody>
      </p:sp>
      <p:sp>
        <p:nvSpPr>
          <p:cNvPr id="3" name="內容版面配置區 2"/>
          <p:cNvSpPr>
            <a:spLocks noGrp="1"/>
          </p:cNvSpPr>
          <p:nvPr>
            <p:ph idx="1"/>
          </p:nvPr>
        </p:nvSpPr>
        <p:spPr/>
        <p:txBody>
          <a:bodyPr/>
          <a:lstStyle/>
          <a:p>
            <a:r>
              <a:rPr lang="en-US" altLang="zh-TW" dirty="0" smtClean="0"/>
              <a:t>Gene (protein) name Recognition is vey important. </a:t>
            </a:r>
          </a:p>
          <a:p>
            <a:r>
              <a:rPr lang="en-US" altLang="zh-TW" dirty="0" smtClean="0"/>
              <a:t>Protein-protein interaction and Gene-disease relations are the central theme</a:t>
            </a:r>
          </a:p>
          <a:p>
            <a:r>
              <a:rPr lang="en-US" altLang="zh-TW" dirty="0" smtClean="0"/>
              <a:t>These tasks turn out to be extremely difficult. </a:t>
            </a:r>
            <a:endParaRPr lang="zh-TW" altLang="en-US" dirty="0"/>
          </a:p>
        </p:txBody>
      </p:sp>
      <p:sp>
        <p:nvSpPr>
          <p:cNvPr id="6" name="日期版面配置區 5"/>
          <p:cNvSpPr>
            <a:spLocks noGrp="1"/>
          </p:cNvSpPr>
          <p:nvPr>
            <p:ph type="dt" sz="half" idx="2"/>
          </p:nvPr>
        </p:nvSpPr>
        <p:spPr/>
        <p:txBody>
          <a:bodyPr/>
          <a:lstStyle/>
          <a:p>
            <a:fld id="{7554D3B2-575A-4CF0-9CDE-591AABD8D0F5}" type="datetime1">
              <a:rPr lang="zh-TW" altLang="en-US" smtClean="0"/>
              <a:pPr/>
              <a:t>2014/7/10</a:t>
            </a:fld>
            <a:endParaRPr lang="zh-TW" altLang="en-US"/>
          </a:p>
        </p:txBody>
      </p:sp>
      <p:sp>
        <p:nvSpPr>
          <p:cNvPr id="7" name="投影片編號版面配置區 6"/>
          <p:cNvSpPr>
            <a:spLocks noGrp="1"/>
          </p:cNvSpPr>
          <p:nvPr>
            <p:ph type="sldNum" sz="quarter" idx="4"/>
          </p:nvPr>
        </p:nvSpPr>
        <p:spPr/>
        <p:txBody>
          <a:bodyPr/>
          <a:lstStyle/>
          <a:p>
            <a:fld id="{33C2E20B-6387-4BED-9F94-88517561D482}" type="slidenum">
              <a:rPr lang="zh-TW" altLang="en-US" smtClean="0"/>
              <a:pPr/>
              <a:t>52</a:t>
            </a:fld>
            <a:r>
              <a:rPr lang="en-US" altLang="zh-TW" smtClean="0"/>
              <a:t>/42</a:t>
            </a:r>
            <a:endParaRPr lang="zh-TW" alt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標題 1"/>
          <p:cNvSpPr>
            <a:spLocks noGrp="1"/>
          </p:cNvSpPr>
          <p:nvPr>
            <p:ph type="title"/>
          </p:nvPr>
        </p:nvSpPr>
        <p:spPr/>
        <p:txBody>
          <a:bodyPr/>
          <a:lstStyle/>
          <a:p>
            <a:pPr eaLnBrk="1" hangingPunct="1"/>
            <a:r>
              <a:rPr lang="en-US" altLang="zh-TW" sz="4000" dirty="0" smtClean="0"/>
              <a:t>Difficulties of Gene NER (I)</a:t>
            </a:r>
            <a:endParaRPr lang="zh-TW" altLang="en-US" sz="4000" dirty="0" smtClean="0"/>
          </a:p>
        </p:txBody>
      </p:sp>
      <p:sp>
        <p:nvSpPr>
          <p:cNvPr id="18436" name="內容版面配置區 2"/>
          <p:cNvSpPr>
            <a:spLocks noGrp="1"/>
          </p:cNvSpPr>
          <p:nvPr>
            <p:ph idx="1"/>
          </p:nvPr>
        </p:nvSpPr>
        <p:spPr/>
        <p:txBody>
          <a:bodyPr/>
          <a:lstStyle/>
          <a:p>
            <a:pPr eaLnBrk="1" hangingPunct="1"/>
            <a:r>
              <a:rPr lang="en-US" altLang="zh-TW" smtClean="0"/>
              <a:t>Authors often do not use the </a:t>
            </a:r>
            <a:r>
              <a:rPr lang="en-US" altLang="zh-TW" b="1" smtClean="0">
                <a:solidFill>
                  <a:schemeClr val="tx2"/>
                </a:solidFill>
              </a:rPr>
              <a:t>official </a:t>
            </a:r>
            <a:r>
              <a:rPr lang="en-US" altLang="zh-TW" smtClean="0"/>
              <a:t>gene symbols</a:t>
            </a:r>
          </a:p>
          <a:p>
            <a:pPr lvl="1" eaLnBrk="1" hangingPunct="1"/>
            <a:r>
              <a:rPr lang="en-US" altLang="zh-TW" smtClean="0"/>
              <a:t>interleukin 21 (IL21)</a:t>
            </a:r>
          </a:p>
          <a:p>
            <a:pPr eaLnBrk="1" hangingPunct="1"/>
            <a:r>
              <a:rPr lang="en-US" altLang="zh-TW" smtClean="0"/>
              <a:t>Genes have </a:t>
            </a:r>
            <a:r>
              <a:rPr lang="en-US" altLang="zh-TW" b="1" smtClean="0">
                <a:solidFill>
                  <a:schemeClr val="hlink"/>
                </a:solidFill>
              </a:rPr>
              <a:t>synonyms</a:t>
            </a:r>
          </a:p>
          <a:p>
            <a:pPr lvl="1" eaLnBrk="1" hangingPunct="1"/>
            <a:r>
              <a:rPr lang="en-US" altLang="zh-TW" smtClean="0"/>
              <a:t>HslV (ClpQ)</a:t>
            </a:r>
          </a:p>
          <a:p>
            <a:pPr lvl="1" eaLnBrk="1" hangingPunct="1"/>
            <a:r>
              <a:rPr lang="en-US" altLang="zh-TW" smtClean="0"/>
              <a:t>HslU (ClpY) </a:t>
            </a:r>
            <a:endParaRPr lang="zh-TW" altLang="en-US" smtClean="0"/>
          </a:p>
          <a:p>
            <a:pPr eaLnBrk="1" hangingPunct="1"/>
            <a:r>
              <a:rPr lang="en-US" altLang="zh-TW" smtClean="0"/>
              <a:t>Use of </a:t>
            </a:r>
            <a:r>
              <a:rPr lang="en-US" altLang="zh-TW" b="1" smtClean="0">
                <a:solidFill>
                  <a:schemeClr val="hlink"/>
                </a:solidFill>
              </a:rPr>
              <a:t>full gene names</a:t>
            </a:r>
            <a:r>
              <a:rPr lang="en-US" altLang="zh-TW" smtClean="0"/>
              <a:t> and/or </a:t>
            </a:r>
            <a:r>
              <a:rPr lang="en-US" altLang="zh-TW" b="1" smtClean="0">
                <a:solidFill>
                  <a:schemeClr val="hlink"/>
                </a:solidFill>
              </a:rPr>
              <a:t>gene symbols/acronyms</a:t>
            </a:r>
          </a:p>
        </p:txBody>
      </p:sp>
      <p:sp>
        <p:nvSpPr>
          <p:cNvPr id="6" name="日期版面配置區 5"/>
          <p:cNvSpPr>
            <a:spLocks noGrp="1"/>
          </p:cNvSpPr>
          <p:nvPr>
            <p:ph type="dt" sz="half" idx="2"/>
          </p:nvPr>
        </p:nvSpPr>
        <p:spPr/>
        <p:txBody>
          <a:bodyPr/>
          <a:lstStyle/>
          <a:p>
            <a:fld id="{9D5ED72D-111F-4456-8E55-3DC344DD9F40}" type="datetime1">
              <a:rPr lang="zh-TW" altLang="en-US" smtClean="0"/>
              <a:pPr/>
              <a:t>2014/7/10</a:t>
            </a:fld>
            <a:endParaRPr lang="zh-TW" altLang="en-US"/>
          </a:p>
        </p:txBody>
      </p:sp>
      <p:sp>
        <p:nvSpPr>
          <p:cNvPr id="7" name="投影片編號版面配置區 6"/>
          <p:cNvSpPr>
            <a:spLocks noGrp="1"/>
          </p:cNvSpPr>
          <p:nvPr>
            <p:ph type="sldNum" sz="quarter" idx="4"/>
          </p:nvPr>
        </p:nvSpPr>
        <p:spPr/>
        <p:txBody>
          <a:bodyPr/>
          <a:lstStyle/>
          <a:p>
            <a:fld id="{33C2E20B-6387-4BED-9F94-88517561D482}" type="slidenum">
              <a:rPr lang="zh-TW" altLang="en-US" smtClean="0"/>
              <a:pPr/>
              <a:t>53</a:t>
            </a:fld>
            <a:r>
              <a:rPr lang="en-US" altLang="zh-TW" smtClean="0"/>
              <a:t>/42</a:t>
            </a:r>
            <a:endParaRPr lang="zh-TW" alt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標題 1"/>
          <p:cNvSpPr>
            <a:spLocks noGrp="1"/>
          </p:cNvSpPr>
          <p:nvPr>
            <p:ph type="title"/>
          </p:nvPr>
        </p:nvSpPr>
        <p:spPr/>
        <p:txBody>
          <a:bodyPr/>
          <a:lstStyle/>
          <a:p>
            <a:pPr eaLnBrk="1" hangingPunct="1"/>
            <a:r>
              <a:rPr lang="en-US" altLang="zh-TW" sz="4000" dirty="0" smtClean="0"/>
              <a:t>Difficulties of Gene NER (II)</a:t>
            </a:r>
            <a:endParaRPr lang="zh-TW" altLang="en-US" sz="4000" dirty="0" smtClean="0"/>
          </a:p>
        </p:txBody>
      </p:sp>
      <p:sp>
        <p:nvSpPr>
          <p:cNvPr id="17411" name="內容版面配置區 2"/>
          <p:cNvSpPr>
            <a:spLocks noGrp="1"/>
          </p:cNvSpPr>
          <p:nvPr>
            <p:ph idx="1"/>
          </p:nvPr>
        </p:nvSpPr>
        <p:spPr/>
        <p:txBody>
          <a:bodyPr>
            <a:normAutofit lnSpcReduction="10000"/>
          </a:bodyPr>
          <a:lstStyle/>
          <a:p>
            <a:pPr eaLnBrk="1" hangingPunct="1">
              <a:lnSpc>
                <a:spcPct val="80000"/>
              </a:lnSpc>
            </a:pPr>
            <a:r>
              <a:rPr lang="en-US" altLang="zh-TW" sz="3000" smtClean="0"/>
              <a:t>Gene names/medical terms ambiguity</a:t>
            </a:r>
          </a:p>
          <a:p>
            <a:pPr lvl="1" eaLnBrk="1" hangingPunct="1">
              <a:lnSpc>
                <a:spcPct val="80000"/>
              </a:lnSpc>
            </a:pPr>
            <a:r>
              <a:rPr lang="en-US" altLang="zh-TW" sz="2600" smtClean="0"/>
              <a:t>STS :</a:t>
            </a:r>
            <a:r>
              <a:rPr lang="en-US" altLang="zh-TW" sz="2600" smtClean="0">
                <a:latin typeface="Arial" pitchFamily="34" charset="0"/>
              </a:rPr>
              <a:t> </a:t>
            </a:r>
            <a:r>
              <a:rPr lang="en-US" altLang="zh-TW" b="1" smtClean="0">
                <a:solidFill>
                  <a:srgbClr val="FF0000"/>
                </a:solidFill>
              </a:rPr>
              <a:t>st</a:t>
            </a:r>
            <a:r>
              <a:rPr lang="en-US" altLang="zh-TW" smtClean="0"/>
              <a:t>eroid </a:t>
            </a:r>
            <a:r>
              <a:rPr lang="en-US" altLang="zh-TW" b="1" smtClean="0">
                <a:solidFill>
                  <a:srgbClr val="FF0000"/>
                </a:solidFill>
              </a:rPr>
              <a:t>s</a:t>
            </a:r>
            <a:r>
              <a:rPr lang="en-US" altLang="zh-TW" smtClean="0"/>
              <a:t>ulfatase </a:t>
            </a:r>
            <a:r>
              <a:rPr lang="en-US" altLang="zh-TW" sz="2600" smtClean="0">
                <a:latin typeface="Arial" pitchFamily="34" charset="0"/>
              </a:rPr>
              <a:t>[gene name]</a:t>
            </a:r>
          </a:p>
          <a:p>
            <a:pPr lvl="1" eaLnBrk="1" hangingPunct="1">
              <a:lnSpc>
                <a:spcPct val="80000"/>
              </a:lnSpc>
            </a:pPr>
            <a:r>
              <a:rPr lang="en-US" altLang="zh-TW" sz="2600" smtClean="0"/>
              <a:t>STS :</a:t>
            </a:r>
            <a:r>
              <a:rPr lang="en-US" altLang="zh-TW" sz="2600" smtClean="0">
                <a:latin typeface="Arial" pitchFamily="34" charset="0"/>
              </a:rPr>
              <a:t> </a:t>
            </a:r>
            <a:r>
              <a:rPr lang="en-US" altLang="zh-TW" sz="2600" smtClean="0">
                <a:solidFill>
                  <a:srgbClr val="FF0000"/>
                </a:solidFill>
                <a:latin typeface="Arial" pitchFamily="34" charset="0"/>
              </a:rPr>
              <a:t>s</a:t>
            </a:r>
            <a:r>
              <a:rPr lang="en-US" altLang="zh-TW" sz="2600" smtClean="0">
                <a:latin typeface="Arial" pitchFamily="34" charset="0"/>
              </a:rPr>
              <a:t>erologic </a:t>
            </a:r>
            <a:r>
              <a:rPr lang="en-US" altLang="zh-TW" sz="2600" smtClean="0">
                <a:solidFill>
                  <a:srgbClr val="FF0000"/>
                </a:solidFill>
                <a:latin typeface="Arial" pitchFamily="34" charset="0"/>
              </a:rPr>
              <a:t>t</a:t>
            </a:r>
            <a:r>
              <a:rPr lang="en-US" altLang="zh-TW" sz="2600" smtClean="0">
                <a:latin typeface="Arial" pitchFamily="34" charset="0"/>
              </a:rPr>
              <a:t>est for </a:t>
            </a:r>
            <a:r>
              <a:rPr lang="en-US" altLang="zh-TW" sz="2600" smtClean="0">
                <a:solidFill>
                  <a:srgbClr val="FF0000"/>
                </a:solidFill>
                <a:latin typeface="Arial" pitchFamily="34" charset="0"/>
              </a:rPr>
              <a:t>s</a:t>
            </a:r>
            <a:r>
              <a:rPr lang="en-US" altLang="zh-TW" sz="2600" smtClean="0">
                <a:latin typeface="Arial" pitchFamily="34" charset="0"/>
              </a:rPr>
              <a:t>yphilis [medical term]</a:t>
            </a:r>
          </a:p>
          <a:p>
            <a:pPr eaLnBrk="1" hangingPunct="1">
              <a:lnSpc>
                <a:spcPct val="80000"/>
              </a:lnSpc>
            </a:pPr>
            <a:r>
              <a:rPr lang="en-US" altLang="zh-TW" sz="3000" smtClean="0"/>
              <a:t>Gene names/common English words ambiguity</a:t>
            </a:r>
          </a:p>
          <a:p>
            <a:pPr lvl="1">
              <a:lnSpc>
                <a:spcPct val="80000"/>
              </a:lnSpc>
            </a:pPr>
            <a:r>
              <a:rPr lang="en-US" altLang="zh-TW" sz="2600" smtClean="0"/>
              <a:t>virus-induced signaling adapter/VISA</a:t>
            </a:r>
          </a:p>
          <a:p>
            <a:pPr eaLnBrk="1" hangingPunct="1">
              <a:lnSpc>
                <a:spcPct val="80000"/>
              </a:lnSpc>
            </a:pPr>
            <a:r>
              <a:rPr lang="en-US" altLang="zh-TW" sz="3000" smtClean="0"/>
              <a:t>Alternative typographical </a:t>
            </a:r>
            <a:r>
              <a:rPr lang="en-US" altLang="zh-TW" sz="3000" b="1" smtClean="0">
                <a:solidFill>
                  <a:schemeClr val="hlink"/>
                </a:solidFill>
              </a:rPr>
              <a:t>variants</a:t>
            </a:r>
          </a:p>
          <a:p>
            <a:pPr lvl="1" eaLnBrk="1" hangingPunct="1">
              <a:lnSpc>
                <a:spcPct val="80000"/>
              </a:lnSpc>
            </a:pPr>
            <a:r>
              <a:rPr lang="en-US" altLang="zh-TW" sz="2600" smtClean="0"/>
              <a:t>alpha-2-macroglobulin</a:t>
            </a:r>
          </a:p>
          <a:p>
            <a:pPr lvl="1" eaLnBrk="1" hangingPunct="1">
              <a:lnSpc>
                <a:spcPct val="80000"/>
              </a:lnSpc>
            </a:pPr>
            <a:r>
              <a:rPr lang="el-GR" altLang="zh-TW" sz="2600" smtClean="0">
                <a:latin typeface="Arial Unicode MS" pitchFamily="34" charset="-120"/>
                <a:ea typeface="Arial Unicode MS" pitchFamily="34" charset="-120"/>
                <a:cs typeface="Arial Unicode MS" pitchFamily="34" charset="-120"/>
              </a:rPr>
              <a:t>α</a:t>
            </a:r>
            <a:r>
              <a:rPr lang="en-US" altLang="zh-TW" sz="2600" smtClean="0"/>
              <a:t>-2-macroglobulin</a:t>
            </a:r>
          </a:p>
          <a:p>
            <a:pPr eaLnBrk="1" hangingPunct="1">
              <a:lnSpc>
                <a:spcPct val="80000"/>
              </a:lnSpc>
            </a:pPr>
            <a:r>
              <a:rPr lang="en-US" altLang="zh-TW" sz="3000" smtClean="0"/>
              <a:t>Ambiguity between protein names and their protein family names</a:t>
            </a:r>
          </a:p>
          <a:p>
            <a:pPr lvl="1" eaLnBrk="1" hangingPunct="1">
              <a:lnSpc>
                <a:spcPct val="80000"/>
              </a:lnSpc>
            </a:pPr>
            <a:r>
              <a:rPr lang="en-US" altLang="zh-TW" sz="2600" smtClean="0"/>
              <a:t>CLP (</a:t>
            </a:r>
            <a:r>
              <a:rPr lang="en-US" altLang="zh-TW" sz="2600" smtClean="0">
                <a:solidFill>
                  <a:schemeClr val="hlink"/>
                </a:solidFill>
              </a:rPr>
              <a:t>protein name or its family?</a:t>
            </a:r>
            <a:r>
              <a:rPr lang="en-US" altLang="zh-TW" sz="2600" smtClean="0"/>
              <a:t>)</a:t>
            </a:r>
          </a:p>
          <a:p>
            <a:pPr eaLnBrk="1" hangingPunct="1">
              <a:lnSpc>
                <a:spcPct val="80000"/>
              </a:lnSpc>
            </a:pPr>
            <a:endParaRPr lang="en-US" altLang="zh-TW" sz="3000" smtClean="0">
              <a:latin typeface="Arial Unicode MS" pitchFamily="34" charset="-120"/>
              <a:ea typeface="Arial Unicode MS" pitchFamily="34" charset="-120"/>
              <a:cs typeface="Arial Unicode MS" pitchFamily="34" charset="-120"/>
            </a:endParaRPr>
          </a:p>
        </p:txBody>
      </p:sp>
      <p:sp>
        <p:nvSpPr>
          <p:cNvPr id="6" name="日期版面配置區 5"/>
          <p:cNvSpPr>
            <a:spLocks noGrp="1"/>
          </p:cNvSpPr>
          <p:nvPr>
            <p:ph type="dt" sz="half" idx="2"/>
          </p:nvPr>
        </p:nvSpPr>
        <p:spPr/>
        <p:txBody>
          <a:bodyPr/>
          <a:lstStyle/>
          <a:p>
            <a:fld id="{44869401-6B42-4F73-AE28-B45112B28261}" type="datetime1">
              <a:rPr lang="zh-TW" altLang="en-US" smtClean="0"/>
              <a:pPr/>
              <a:t>2014/7/10</a:t>
            </a:fld>
            <a:endParaRPr lang="zh-TW" altLang="en-US"/>
          </a:p>
        </p:txBody>
      </p:sp>
      <p:sp>
        <p:nvSpPr>
          <p:cNvPr id="7" name="投影片編號版面配置區 6"/>
          <p:cNvSpPr>
            <a:spLocks noGrp="1"/>
          </p:cNvSpPr>
          <p:nvPr>
            <p:ph type="sldNum" sz="quarter" idx="4"/>
          </p:nvPr>
        </p:nvSpPr>
        <p:spPr/>
        <p:txBody>
          <a:bodyPr/>
          <a:lstStyle/>
          <a:p>
            <a:fld id="{33C2E20B-6387-4BED-9F94-88517561D482}" type="slidenum">
              <a:rPr lang="zh-TW" altLang="en-US" smtClean="0"/>
              <a:pPr/>
              <a:t>54</a:t>
            </a:fld>
            <a:r>
              <a:rPr lang="en-US" altLang="zh-TW" smtClean="0"/>
              <a:t>/42</a:t>
            </a:r>
            <a:endParaRPr lang="zh-TW" alt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r>
              <a:rPr lang="en-US" altLang="zh-TW" dirty="0"/>
              <a:t>Variation in </a:t>
            </a:r>
            <a:r>
              <a:rPr lang="en-US" altLang="zh-TW" dirty="0" smtClean="0"/>
              <a:t>Expression</a:t>
            </a:r>
            <a:endParaRPr lang="en-US" altLang="zh-TW" dirty="0"/>
          </a:p>
        </p:txBody>
      </p:sp>
      <p:sp>
        <p:nvSpPr>
          <p:cNvPr id="178179" name="Rectangle 3"/>
          <p:cNvSpPr>
            <a:spLocks noGrp="1" noChangeArrowheads="1"/>
          </p:cNvSpPr>
          <p:nvPr>
            <p:ph type="body" idx="1"/>
          </p:nvPr>
        </p:nvSpPr>
        <p:spPr/>
        <p:txBody>
          <a:bodyPr/>
          <a:lstStyle/>
          <a:p>
            <a:pPr>
              <a:lnSpc>
                <a:spcPct val="90000"/>
              </a:lnSpc>
            </a:pPr>
            <a:r>
              <a:rPr lang="en-US" altLang="zh-TW" dirty="0"/>
              <a:t>The name explains its </a:t>
            </a:r>
            <a:r>
              <a:rPr lang="en-US" altLang="zh-TW" dirty="0" smtClean="0"/>
              <a:t>function </a:t>
            </a:r>
            <a:r>
              <a:rPr lang="en-US" altLang="zh-TW" sz="2400" dirty="0" smtClean="0"/>
              <a:t>(appositive)</a:t>
            </a:r>
            <a:endParaRPr lang="en-US" altLang="zh-TW" dirty="0"/>
          </a:p>
          <a:p>
            <a:pPr lvl="1">
              <a:lnSpc>
                <a:spcPct val="90000"/>
              </a:lnSpc>
            </a:pPr>
            <a:r>
              <a:rPr lang="en-US" altLang="zh-TW" dirty="0"/>
              <a:t>the </a:t>
            </a:r>
            <a:r>
              <a:rPr lang="en-US" altLang="zh-TW" dirty="0" err="1"/>
              <a:t>Ras</a:t>
            </a:r>
            <a:r>
              <a:rPr lang="en-US" altLang="zh-TW" dirty="0"/>
              <a:t> guanine nucleotide exchange factor </a:t>
            </a:r>
            <a:r>
              <a:rPr lang="en-US" altLang="zh-TW" dirty="0" err="1"/>
              <a:t>Sos</a:t>
            </a:r>
            <a:endParaRPr lang="en-US" altLang="zh-TW" dirty="0"/>
          </a:p>
          <a:p>
            <a:pPr lvl="1">
              <a:lnSpc>
                <a:spcPct val="90000"/>
              </a:lnSpc>
            </a:pPr>
            <a:r>
              <a:rPr lang="en-US" altLang="zh-TW" dirty="0"/>
              <a:t>the </a:t>
            </a:r>
            <a:r>
              <a:rPr lang="en-US" altLang="zh-TW" dirty="0" err="1"/>
              <a:t>Ras</a:t>
            </a:r>
            <a:r>
              <a:rPr lang="en-US" altLang="zh-TW" dirty="0"/>
              <a:t> guanine nucleotide releasing protein </a:t>
            </a:r>
            <a:r>
              <a:rPr lang="en-US" altLang="zh-TW" dirty="0" err="1"/>
              <a:t>Sos</a:t>
            </a:r>
            <a:endParaRPr lang="en-US" altLang="zh-TW" dirty="0"/>
          </a:p>
          <a:p>
            <a:pPr lvl="1">
              <a:lnSpc>
                <a:spcPct val="90000"/>
              </a:lnSpc>
            </a:pPr>
            <a:r>
              <a:rPr lang="en-US" altLang="zh-TW" dirty="0"/>
              <a:t>the </a:t>
            </a:r>
            <a:r>
              <a:rPr lang="en-US" altLang="zh-TW" dirty="0" err="1"/>
              <a:t>Ras</a:t>
            </a:r>
            <a:r>
              <a:rPr lang="en-US" altLang="zh-TW" dirty="0"/>
              <a:t> exchanger </a:t>
            </a:r>
            <a:r>
              <a:rPr lang="en-US" altLang="zh-TW" dirty="0" err="1"/>
              <a:t>Sos</a:t>
            </a:r>
            <a:endParaRPr lang="en-US" altLang="zh-TW" dirty="0"/>
          </a:p>
          <a:p>
            <a:pPr lvl="1">
              <a:lnSpc>
                <a:spcPct val="90000"/>
              </a:lnSpc>
            </a:pPr>
            <a:r>
              <a:rPr lang="en-US" altLang="zh-TW" dirty="0"/>
              <a:t>the GDP-GTP exchange factor </a:t>
            </a:r>
            <a:r>
              <a:rPr lang="en-US" altLang="zh-TW" dirty="0" err="1"/>
              <a:t>Sos</a:t>
            </a:r>
            <a:endParaRPr lang="en-US" altLang="zh-TW" dirty="0"/>
          </a:p>
          <a:p>
            <a:pPr lvl="1">
              <a:lnSpc>
                <a:spcPct val="90000"/>
              </a:lnSpc>
            </a:pPr>
            <a:r>
              <a:rPr lang="en-US" altLang="zh-TW" dirty="0" err="1"/>
              <a:t>Sos</a:t>
            </a:r>
            <a:r>
              <a:rPr lang="en-US" altLang="zh-TW" dirty="0"/>
              <a:t>(</a:t>
            </a:r>
            <a:r>
              <a:rPr lang="en-US" altLang="zh-TW" dirty="0" err="1"/>
              <a:t>mSos</a:t>
            </a:r>
            <a:r>
              <a:rPr lang="en-US" altLang="zh-TW" dirty="0"/>
              <a:t>), a GDP/GTP exchange protein for </a:t>
            </a:r>
            <a:r>
              <a:rPr lang="en-US" altLang="zh-TW" dirty="0" err="1"/>
              <a:t>Ras</a:t>
            </a:r>
            <a:endParaRPr lang="en-US" altLang="zh-TW" dirty="0"/>
          </a:p>
        </p:txBody>
      </p:sp>
      <p:sp>
        <p:nvSpPr>
          <p:cNvPr id="6" name="日期版面配置區 5"/>
          <p:cNvSpPr>
            <a:spLocks noGrp="1"/>
          </p:cNvSpPr>
          <p:nvPr>
            <p:ph type="dt" sz="half" idx="2"/>
          </p:nvPr>
        </p:nvSpPr>
        <p:spPr/>
        <p:txBody>
          <a:bodyPr/>
          <a:lstStyle/>
          <a:p>
            <a:fld id="{E56282F2-4437-4B88-B24B-24BE4B2BCB75}" type="datetime1">
              <a:rPr lang="zh-TW" altLang="en-US" smtClean="0"/>
              <a:pPr/>
              <a:t>2014/7/10</a:t>
            </a:fld>
            <a:endParaRPr lang="zh-TW" altLang="en-US"/>
          </a:p>
        </p:txBody>
      </p:sp>
      <p:sp>
        <p:nvSpPr>
          <p:cNvPr id="7" name="投影片編號版面配置區 6"/>
          <p:cNvSpPr>
            <a:spLocks noGrp="1"/>
          </p:cNvSpPr>
          <p:nvPr>
            <p:ph type="sldNum" sz="quarter" idx="4"/>
          </p:nvPr>
        </p:nvSpPr>
        <p:spPr/>
        <p:txBody>
          <a:bodyPr/>
          <a:lstStyle/>
          <a:p>
            <a:fld id="{33C2E20B-6387-4BED-9F94-88517561D482}" type="slidenum">
              <a:rPr lang="zh-TW" altLang="en-US" smtClean="0"/>
              <a:pPr/>
              <a:t>55</a:t>
            </a:fld>
            <a:r>
              <a:rPr lang="en-US" altLang="zh-TW" smtClean="0"/>
              <a:t>/42</a:t>
            </a:r>
            <a:endParaRPr lang="zh-TW" alt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596" y="214290"/>
            <a:ext cx="8229600" cy="1143000"/>
          </a:xfrm>
        </p:spPr>
        <p:txBody>
          <a:bodyPr/>
          <a:lstStyle/>
          <a:p>
            <a:r>
              <a:rPr lang="en-US" altLang="zh-TW" sz="4000" dirty="0" smtClean="0"/>
              <a:t>Named entity frame</a:t>
            </a:r>
            <a:br>
              <a:rPr lang="en-US" altLang="zh-TW" sz="4000" dirty="0" smtClean="0"/>
            </a:br>
            <a:r>
              <a:rPr lang="en-US" altLang="zh-TW" sz="2800" dirty="0" smtClean="0"/>
              <a:t>example: protein name</a:t>
            </a:r>
            <a:endParaRPr lang="zh-TW" altLang="en-US" sz="4000" dirty="0"/>
          </a:p>
        </p:txBody>
      </p:sp>
      <p:sp>
        <p:nvSpPr>
          <p:cNvPr id="3" name="內容版面配置區 2"/>
          <p:cNvSpPr>
            <a:spLocks noGrp="1"/>
          </p:cNvSpPr>
          <p:nvPr>
            <p:ph idx="1"/>
          </p:nvPr>
        </p:nvSpPr>
        <p:spPr>
          <a:xfrm>
            <a:off x="457200" y="1474805"/>
            <a:ext cx="8229600" cy="4525963"/>
          </a:xfrm>
        </p:spPr>
        <p:txBody>
          <a:bodyPr/>
          <a:lstStyle/>
          <a:p>
            <a:r>
              <a:rPr lang="en-US" altLang="zh-TW" sz="2800" dirty="0" smtClean="0"/>
              <a:t>Interleukin 1 (IL-1)-</a:t>
            </a:r>
            <a:r>
              <a:rPr lang="en-US" altLang="zh-TW" sz="2800" dirty="0" err="1" smtClean="0"/>
              <a:t>reponsive</a:t>
            </a:r>
            <a:r>
              <a:rPr lang="en-US" altLang="zh-TW" sz="2800" dirty="0" smtClean="0"/>
              <a:t> </a:t>
            </a:r>
            <a:r>
              <a:rPr lang="en-US" altLang="zh-TW" sz="2800" dirty="0" err="1" smtClean="0"/>
              <a:t>kinase</a:t>
            </a:r>
            <a:endParaRPr lang="en-US" altLang="zh-TW" sz="2800" dirty="0" smtClean="0"/>
          </a:p>
          <a:p>
            <a:r>
              <a:rPr lang="en-US" altLang="zh-TW" sz="2800" dirty="0" smtClean="0"/>
              <a:t>epidermal growth factor receptor </a:t>
            </a:r>
            <a:r>
              <a:rPr lang="en-US" altLang="zh-TW" sz="2800" dirty="0" smtClean="0">
                <a:solidFill>
                  <a:srgbClr val="00B050"/>
                </a:solidFill>
              </a:rPr>
              <a:t>or</a:t>
            </a:r>
            <a:r>
              <a:rPr lang="en-US" altLang="zh-TW" sz="2800" dirty="0" smtClean="0"/>
              <a:t> EGF receptor </a:t>
            </a:r>
            <a:r>
              <a:rPr lang="en-US" altLang="zh-TW" sz="2800" dirty="0" smtClean="0">
                <a:solidFill>
                  <a:srgbClr val="00B050"/>
                </a:solidFill>
              </a:rPr>
              <a:t>or</a:t>
            </a:r>
            <a:r>
              <a:rPr lang="en-US" altLang="zh-TW" sz="2800" dirty="0" smtClean="0"/>
              <a:t> EGFR</a:t>
            </a:r>
          </a:p>
          <a:p>
            <a:r>
              <a:rPr lang="en-US" altLang="zh-TW" sz="2800" dirty="0" smtClean="0"/>
              <a:t>the </a:t>
            </a:r>
            <a:r>
              <a:rPr lang="en-US" altLang="zh-TW" sz="2800" dirty="0" err="1" smtClean="0"/>
              <a:t>Ras</a:t>
            </a:r>
            <a:r>
              <a:rPr lang="en-US" altLang="zh-TW" sz="2800" dirty="0" smtClean="0"/>
              <a:t> guanine nucleotide releasing protein </a:t>
            </a:r>
            <a:r>
              <a:rPr lang="en-US" altLang="zh-TW" sz="2800" dirty="0" err="1" smtClean="0"/>
              <a:t>Sos</a:t>
            </a:r>
            <a:endParaRPr lang="en-US" altLang="zh-TW" sz="2800" dirty="0" smtClean="0"/>
          </a:p>
          <a:p>
            <a:pPr lvl="1"/>
            <a:r>
              <a:rPr lang="en-US" altLang="zh-TW" sz="2400" dirty="0" smtClean="0">
                <a:solidFill>
                  <a:srgbClr val="00B050"/>
                </a:solidFill>
                <a:cs typeface="+mn-cs"/>
              </a:rPr>
              <a:t>the GDP-GTP exchange factor </a:t>
            </a:r>
            <a:r>
              <a:rPr lang="en-US" altLang="zh-TW" sz="2400" dirty="0" err="1" smtClean="0">
                <a:solidFill>
                  <a:srgbClr val="00B050"/>
                </a:solidFill>
                <a:cs typeface="+mn-cs"/>
              </a:rPr>
              <a:t>Sos</a:t>
            </a:r>
            <a:endParaRPr lang="en-US" altLang="zh-TW" sz="2400" dirty="0" smtClean="0">
              <a:solidFill>
                <a:srgbClr val="00B050"/>
              </a:solidFill>
              <a:cs typeface="+mn-cs"/>
            </a:endParaRPr>
          </a:p>
          <a:p>
            <a:r>
              <a:rPr lang="en-US" altLang="zh-TW" sz="2800" dirty="0" smtClean="0"/>
              <a:t>SH2 and SH3 domains of </a:t>
            </a:r>
            <a:r>
              <a:rPr lang="en-US" altLang="zh-TW" sz="2800" dirty="0" err="1" smtClean="0"/>
              <a:t>Src</a:t>
            </a:r>
            <a:endParaRPr lang="en-US" altLang="zh-TW" sz="2800" dirty="0" smtClean="0"/>
          </a:p>
          <a:p>
            <a:r>
              <a:rPr lang="en-US" altLang="zh-TW" sz="2800" dirty="0" smtClean="0">
                <a:solidFill>
                  <a:srgbClr val="FF0000"/>
                </a:solidFill>
              </a:rPr>
              <a:t>Partial matching is useful here </a:t>
            </a:r>
          </a:p>
          <a:p>
            <a:pPr lvl="1"/>
            <a:r>
              <a:rPr lang="en-US" altLang="zh-TW" sz="2400" dirty="0" smtClean="0"/>
              <a:t>We need some indication that a gene is possibly here so that external frame could be applied</a:t>
            </a:r>
            <a:r>
              <a:rPr lang="zh-TW" altLang="en-US" sz="2400" dirty="0" smtClean="0"/>
              <a:t> </a:t>
            </a:r>
            <a:endParaRPr lang="zh-TW" altLang="en-US" sz="2400" dirty="0"/>
          </a:p>
        </p:txBody>
      </p:sp>
      <p:sp>
        <p:nvSpPr>
          <p:cNvPr id="7" name="上彎箭號 6">
            <a:hlinkClick r:id="rId4" action="ppaction://hlinkfile"/>
          </p:cNvPr>
          <p:cNvSpPr/>
          <p:nvPr/>
        </p:nvSpPr>
        <p:spPr>
          <a:xfrm>
            <a:off x="6215074" y="5357826"/>
            <a:ext cx="357190" cy="357190"/>
          </a:xfrm>
          <a:prstGeom prst="ben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日期版面配置區 7"/>
          <p:cNvSpPr>
            <a:spLocks noGrp="1"/>
          </p:cNvSpPr>
          <p:nvPr>
            <p:ph type="dt" sz="half" idx="2"/>
          </p:nvPr>
        </p:nvSpPr>
        <p:spPr/>
        <p:txBody>
          <a:bodyPr/>
          <a:lstStyle/>
          <a:p>
            <a:fld id="{01349B23-6814-4783-81E3-5B39712444F5}" type="datetime1">
              <a:rPr lang="zh-TW" altLang="en-US" smtClean="0"/>
              <a:pPr/>
              <a:t>2014/7/10</a:t>
            </a:fld>
            <a:endParaRPr lang="zh-TW" altLang="en-US"/>
          </a:p>
        </p:txBody>
      </p:sp>
      <p:sp>
        <p:nvSpPr>
          <p:cNvPr id="9" name="投影片編號版面配置區 8"/>
          <p:cNvSpPr>
            <a:spLocks noGrp="1"/>
          </p:cNvSpPr>
          <p:nvPr>
            <p:ph type="sldNum" sz="quarter" idx="4"/>
          </p:nvPr>
        </p:nvSpPr>
        <p:spPr/>
        <p:txBody>
          <a:bodyPr/>
          <a:lstStyle/>
          <a:p>
            <a:fld id="{33C2E20B-6387-4BED-9F94-88517561D482}" type="slidenum">
              <a:rPr lang="zh-TW" altLang="en-US" smtClean="0"/>
              <a:pPr/>
              <a:t>56</a:t>
            </a:fld>
            <a:r>
              <a:rPr lang="en-US" altLang="zh-TW" smtClean="0"/>
              <a:t>/42</a:t>
            </a:r>
            <a:endParaRPr lang="zh-TW" altLang="en-US" dirty="0"/>
          </a:p>
        </p:txBody>
      </p:sp>
    </p:spTree>
    <p:custDataLst>
      <p:tags r:id="rId1"/>
    </p:custDataLst>
  </p:cSld>
  <p:clrMapOvr>
    <a:masterClrMapping/>
  </p:clrMapOvr>
  <p:transition advTm="96719"/>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r>
              <a:rPr lang="en-US" altLang="zh-TW" dirty="0" smtClean="0"/>
              <a:t>Relation Extraction is even harder</a:t>
            </a:r>
            <a:endParaRPr lang="en-US" altLang="zh-TW" dirty="0"/>
          </a:p>
        </p:txBody>
      </p:sp>
      <p:sp>
        <p:nvSpPr>
          <p:cNvPr id="185347" name="Rectangle 3"/>
          <p:cNvSpPr>
            <a:spLocks noGrp="1" noChangeArrowheads="1"/>
          </p:cNvSpPr>
          <p:nvPr>
            <p:ph type="body" idx="1"/>
          </p:nvPr>
        </p:nvSpPr>
        <p:spPr/>
        <p:txBody>
          <a:bodyPr/>
          <a:lstStyle/>
          <a:p>
            <a:r>
              <a:rPr lang="en-US" altLang="zh-TW" sz="2800" dirty="0">
                <a:solidFill>
                  <a:srgbClr val="FF0000"/>
                </a:solidFill>
              </a:rPr>
              <a:t>An active P1 must therefore, presumably by activation of P2, cause dissociation of P3 and P4 by modifying P4.</a:t>
            </a:r>
          </a:p>
          <a:p>
            <a:pPr lvl="1"/>
            <a:r>
              <a:rPr lang="en-US" altLang="zh-TW" sz="2400" dirty="0"/>
              <a:t>An active P1 activates P2.</a:t>
            </a:r>
          </a:p>
          <a:p>
            <a:pPr lvl="1"/>
            <a:r>
              <a:rPr lang="en-US" altLang="zh-TW" sz="2400" dirty="0"/>
              <a:t>The active P1 modifies P4.</a:t>
            </a:r>
          </a:p>
          <a:p>
            <a:pPr lvl="1"/>
            <a:r>
              <a:rPr lang="en-US" altLang="zh-TW" sz="2400" dirty="0"/>
              <a:t>The active P1 dissociates P3 and P4</a:t>
            </a:r>
          </a:p>
          <a:p>
            <a:r>
              <a:rPr lang="en-US" altLang="zh-TW" sz="2800" dirty="0"/>
              <a:t>Such a representation of a sequence of reactions is not easy to </a:t>
            </a:r>
            <a:r>
              <a:rPr lang="en-US" altLang="zh-TW" sz="2800" dirty="0" smtClean="0"/>
              <a:t>identify by ordinary pattern-matching methods.</a:t>
            </a:r>
            <a:r>
              <a:rPr lang="zh-TW" altLang="en-US" sz="2800" dirty="0" smtClean="0"/>
              <a:t>  </a:t>
            </a:r>
            <a:endParaRPr lang="en-US" altLang="zh-TW" sz="2800" dirty="0"/>
          </a:p>
        </p:txBody>
      </p:sp>
      <p:sp>
        <p:nvSpPr>
          <p:cNvPr id="8" name="迴轉箭號 7">
            <a:hlinkClick r:id="rId3" action="ppaction://hlinkfile"/>
          </p:cNvPr>
          <p:cNvSpPr/>
          <p:nvPr/>
        </p:nvSpPr>
        <p:spPr>
          <a:xfrm>
            <a:off x="2571736" y="5286388"/>
            <a:ext cx="571504" cy="500066"/>
          </a:xfrm>
          <a:prstGeom prst="utur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7" name="日期版面配置區 6"/>
          <p:cNvSpPr>
            <a:spLocks noGrp="1"/>
          </p:cNvSpPr>
          <p:nvPr>
            <p:ph type="dt" sz="half" idx="2"/>
          </p:nvPr>
        </p:nvSpPr>
        <p:spPr/>
        <p:txBody>
          <a:bodyPr/>
          <a:lstStyle/>
          <a:p>
            <a:fld id="{477E8506-83AF-47DF-A4DB-62D274F2BDC7}" type="datetime1">
              <a:rPr lang="zh-TW" altLang="en-US" smtClean="0"/>
              <a:pPr/>
              <a:t>2014/7/10</a:t>
            </a:fld>
            <a:endParaRPr lang="zh-TW" altLang="en-US"/>
          </a:p>
        </p:txBody>
      </p:sp>
      <p:sp>
        <p:nvSpPr>
          <p:cNvPr id="9" name="投影片編號版面配置區 8"/>
          <p:cNvSpPr>
            <a:spLocks noGrp="1"/>
          </p:cNvSpPr>
          <p:nvPr>
            <p:ph type="sldNum" sz="quarter" idx="4"/>
          </p:nvPr>
        </p:nvSpPr>
        <p:spPr/>
        <p:txBody>
          <a:bodyPr/>
          <a:lstStyle/>
          <a:p>
            <a:fld id="{33C2E20B-6387-4BED-9F94-88517561D482}" type="slidenum">
              <a:rPr lang="zh-TW" altLang="en-US" smtClean="0"/>
              <a:pPr/>
              <a:t>57</a:t>
            </a:fld>
            <a:r>
              <a:rPr lang="en-US" altLang="zh-TW" smtClean="0"/>
              <a:t>/42</a:t>
            </a:r>
            <a:endParaRPr lang="zh-TW" alt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Outline</a:t>
            </a:r>
            <a:endParaRPr lang="zh-TW" altLang="en-US" dirty="0"/>
          </a:p>
        </p:txBody>
      </p:sp>
      <p:sp>
        <p:nvSpPr>
          <p:cNvPr id="3" name="內容版面配置區 2"/>
          <p:cNvSpPr>
            <a:spLocks noGrp="1"/>
          </p:cNvSpPr>
          <p:nvPr>
            <p:ph idx="1"/>
          </p:nvPr>
        </p:nvSpPr>
        <p:spPr>
          <a:xfrm>
            <a:off x="1142976" y="1760557"/>
            <a:ext cx="8229600" cy="4525963"/>
          </a:xfrm>
        </p:spPr>
        <p:txBody>
          <a:bodyPr/>
          <a:lstStyle/>
          <a:p>
            <a:r>
              <a:rPr lang="en-US" altLang="zh-TW" dirty="0" smtClean="0"/>
              <a:t>An example of text mining</a:t>
            </a:r>
          </a:p>
          <a:p>
            <a:r>
              <a:rPr lang="en-US" altLang="zh-TW" dirty="0" smtClean="0"/>
              <a:t>Rule base or machine learning?</a:t>
            </a:r>
          </a:p>
          <a:p>
            <a:r>
              <a:rPr lang="en-US" altLang="zh-TW" dirty="0" smtClean="0"/>
              <a:t>Principle-based approach</a:t>
            </a:r>
          </a:p>
          <a:p>
            <a:r>
              <a:rPr lang="en-US" altLang="zh-TW" dirty="0" smtClean="0"/>
              <a:t>Modeling context through frames</a:t>
            </a:r>
          </a:p>
          <a:p>
            <a:r>
              <a:rPr lang="en-US" altLang="zh-TW" dirty="0" smtClean="0"/>
              <a:t>Example in biological text mining</a:t>
            </a:r>
          </a:p>
          <a:p>
            <a:r>
              <a:rPr lang="en-US" altLang="zh-TW" dirty="0" smtClean="0"/>
              <a:t>What constitutes “understanding”</a:t>
            </a:r>
          </a:p>
          <a:p>
            <a:r>
              <a:rPr lang="en-US" altLang="zh-TW" dirty="0" smtClean="0"/>
              <a:t>Principal Pattern Analysis</a:t>
            </a:r>
          </a:p>
          <a:p>
            <a:endParaRPr lang="en-US" altLang="zh-TW" dirty="0" smtClean="0"/>
          </a:p>
          <a:p>
            <a:endParaRPr lang="zh-TW" altLang="en-US" dirty="0"/>
          </a:p>
        </p:txBody>
      </p:sp>
      <p:sp>
        <p:nvSpPr>
          <p:cNvPr id="5" name="向右箭號 4"/>
          <p:cNvSpPr/>
          <p:nvPr/>
        </p:nvSpPr>
        <p:spPr>
          <a:xfrm>
            <a:off x="214282" y="4714884"/>
            <a:ext cx="928694" cy="42862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日期版面配置區 6"/>
          <p:cNvSpPr>
            <a:spLocks noGrp="1"/>
          </p:cNvSpPr>
          <p:nvPr>
            <p:ph type="dt" sz="half" idx="2"/>
          </p:nvPr>
        </p:nvSpPr>
        <p:spPr/>
        <p:txBody>
          <a:bodyPr/>
          <a:lstStyle/>
          <a:p>
            <a:fld id="{66B4A3DE-83EF-4B25-8BB2-7F39F342D6E5}" type="datetime1">
              <a:rPr lang="zh-TW" altLang="en-US" smtClean="0"/>
              <a:pPr/>
              <a:t>2014/7/10</a:t>
            </a:fld>
            <a:endParaRPr lang="zh-TW" altLang="en-US"/>
          </a:p>
        </p:txBody>
      </p:sp>
      <p:sp>
        <p:nvSpPr>
          <p:cNvPr id="8" name="投影片編號版面配置區 7"/>
          <p:cNvSpPr>
            <a:spLocks noGrp="1"/>
          </p:cNvSpPr>
          <p:nvPr>
            <p:ph type="sldNum" sz="quarter" idx="4"/>
          </p:nvPr>
        </p:nvSpPr>
        <p:spPr/>
        <p:txBody>
          <a:bodyPr/>
          <a:lstStyle/>
          <a:p>
            <a:fld id="{33C2E20B-6387-4BED-9F94-88517561D482}" type="slidenum">
              <a:rPr lang="zh-TW" altLang="en-US" smtClean="0"/>
              <a:pPr/>
              <a:t>58</a:t>
            </a:fld>
            <a:r>
              <a:rPr lang="en-US" altLang="zh-TW" smtClean="0"/>
              <a:t>/42</a:t>
            </a:r>
            <a:endParaRPr lang="zh-TW" alt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What constitutes understanding?</a:t>
            </a:r>
            <a:endParaRPr lang="zh-TW" altLang="en-US" dirty="0"/>
          </a:p>
        </p:txBody>
      </p:sp>
      <p:sp>
        <p:nvSpPr>
          <p:cNvPr id="3" name="內容版面配置區 2"/>
          <p:cNvSpPr>
            <a:spLocks noGrp="1"/>
          </p:cNvSpPr>
          <p:nvPr>
            <p:ph idx="1"/>
          </p:nvPr>
        </p:nvSpPr>
        <p:spPr>
          <a:xfrm>
            <a:off x="457200" y="1285860"/>
            <a:ext cx="8229600" cy="4840303"/>
          </a:xfrm>
        </p:spPr>
        <p:txBody>
          <a:bodyPr/>
          <a:lstStyle/>
          <a:p>
            <a:r>
              <a:rPr lang="en-US" altLang="zh-TW" dirty="0" smtClean="0"/>
              <a:t>For computers to help us perform routine task or answer simple questions, the level of understanding  depends on question granularity. </a:t>
            </a:r>
          </a:p>
          <a:p>
            <a:pPr lvl="1"/>
            <a:r>
              <a:rPr lang="en-US" altLang="zh-TW" dirty="0" smtClean="0"/>
              <a:t>Can evaluate computer through question &amp; answering system</a:t>
            </a:r>
          </a:p>
          <a:p>
            <a:pPr lvl="1"/>
            <a:r>
              <a:rPr lang="en-US" altLang="zh-TW" dirty="0" smtClean="0"/>
              <a:t>How many question types can your computer differentiate? (500? 5000?)</a:t>
            </a:r>
          </a:p>
          <a:p>
            <a:pPr lvl="2"/>
            <a:r>
              <a:rPr lang="en-US" altLang="zh-TW" dirty="0" smtClean="0">
                <a:solidFill>
                  <a:srgbClr val="FF0000"/>
                </a:solidFill>
              </a:rPr>
              <a:t>The ability to extract answers from text is crucial </a:t>
            </a:r>
          </a:p>
          <a:p>
            <a:pPr lvl="1"/>
            <a:r>
              <a:rPr lang="en-US" altLang="zh-TW" dirty="0" smtClean="0"/>
              <a:t>IBM Jeopardy contest</a:t>
            </a:r>
          </a:p>
          <a:p>
            <a:endParaRPr lang="en-US" altLang="zh-TW" dirty="0" smtClean="0"/>
          </a:p>
        </p:txBody>
      </p:sp>
      <p:sp>
        <p:nvSpPr>
          <p:cNvPr id="6" name="日期版面配置區 5"/>
          <p:cNvSpPr>
            <a:spLocks noGrp="1"/>
          </p:cNvSpPr>
          <p:nvPr>
            <p:ph type="dt" sz="half" idx="2"/>
          </p:nvPr>
        </p:nvSpPr>
        <p:spPr/>
        <p:txBody>
          <a:bodyPr/>
          <a:lstStyle/>
          <a:p>
            <a:fld id="{C0FAC280-3DAC-441B-BE0D-914E2CBBF14F}" type="datetime1">
              <a:rPr lang="zh-TW" altLang="en-US" smtClean="0"/>
              <a:pPr/>
              <a:t>2014/7/10</a:t>
            </a:fld>
            <a:endParaRPr lang="zh-TW" altLang="en-US"/>
          </a:p>
        </p:txBody>
      </p:sp>
      <p:sp>
        <p:nvSpPr>
          <p:cNvPr id="7" name="投影片編號版面配置區 6"/>
          <p:cNvSpPr>
            <a:spLocks noGrp="1"/>
          </p:cNvSpPr>
          <p:nvPr>
            <p:ph type="sldNum" sz="quarter" idx="4"/>
          </p:nvPr>
        </p:nvSpPr>
        <p:spPr/>
        <p:txBody>
          <a:bodyPr/>
          <a:lstStyle/>
          <a:p>
            <a:fld id="{33C2E20B-6387-4BED-9F94-88517561D482}" type="slidenum">
              <a:rPr lang="zh-TW" altLang="en-US" smtClean="0"/>
              <a:pPr/>
              <a:t>59</a:t>
            </a:fld>
            <a:r>
              <a:rPr lang="en-US" altLang="zh-TW" smtClean="0"/>
              <a:t>/42</a:t>
            </a:r>
            <a:endParaRPr lang="zh-TW"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標題 1"/>
          <p:cNvSpPr>
            <a:spLocks noGrp="1"/>
          </p:cNvSpPr>
          <p:nvPr>
            <p:ph type="title" idx="4294967295"/>
          </p:nvPr>
        </p:nvSpPr>
        <p:spPr/>
        <p:txBody>
          <a:bodyPr/>
          <a:lstStyle/>
          <a:p>
            <a:pPr eaLnBrk="1" hangingPunct="1"/>
            <a:r>
              <a:rPr lang="en-US" altLang="zh-TW" dirty="0" smtClean="0"/>
              <a:t>A Central Theme in NLP</a:t>
            </a:r>
          </a:p>
        </p:txBody>
      </p:sp>
      <p:sp>
        <p:nvSpPr>
          <p:cNvPr id="163844" name="內容版面配置區 2"/>
          <p:cNvSpPr>
            <a:spLocks noGrp="1"/>
          </p:cNvSpPr>
          <p:nvPr>
            <p:ph type="body" idx="4294967295"/>
          </p:nvPr>
        </p:nvSpPr>
        <p:spPr>
          <a:xfrm>
            <a:off x="552090" y="2618117"/>
            <a:ext cx="8229600" cy="4525963"/>
          </a:xfrm>
        </p:spPr>
        <p:txBody>
          <a:bodyPr/>
          <a:lstStyle/>
          <a:p>
            <a:pPr eaLnBrk="1" hangingPunct="1"/>
            <a:r>
              <a:rPr lang="en-US" altLang="zh-TW" sz="3600" dirty="0" smtClean="0">
                <a:solidFill>
                  <a:srgbClr val="FF0000"/>
                </a:solidFill>
              </a:rPr>
              <a:t>Recognize various linguistic expressions</a:t>
            </a:r>
            <a:r>
              <a:rPr lang="en-US" altLang="zh-TW" sz="3600" dirty="0" smtClean="0"/>
              <a:t>:</a:t>
            </a:r>
          </a:p>
          <a:p>
            <a:pPr lvl="1" eaLnBrk="1" hangingPunct="1"/>
            <a:r>
              <a:rPr lang="en-US" altLang="zh-TW" sz="3200" dirty="0" smtClean="0"/>
              <a:t>Named entities, relations, events </a:t>
            </a:r>
          </a:p>
          <a:p>
            <a:pPr eaLnBrk="1" hangingPunct="1"/>
            <a:endParaRPr lang="en-US" altLang="zh-TW" sz="3600" dirty="0" smtClean="0"/>
          </a:p>
        </p:txBody>
      </p:sp>
      <p:sp>
        <p:nvSpPr>
          <p:cNvPr id="6" name="日期版面配置區 5"/>
          <p:cNvSpPr>
            <a:spLocks noGrp="1"/>
          </p:cNvSpPr>
          <p:nvPr>
            <p:ph type="dt" sz="half" idx="2"/>
          </p:nvPr>
        </p:nvSpPr>
        <p:spPr/>
        <p:txBody>
          <a:bodyPr/>
          <a:lstStyle/>
          <a:p>
            <a:fld id="{70FC8561-9D91-4126-B5AC-B8D8059A2E6A}" type="datetime1">
              <a:rPr lang="zh-TW" altLang="en-US" smtClean="0"/>
              <a:pPr/>
              <a:t>2014/7/10</a:t>
            </a:fld>
            <a:endParaRPr lang="zh-TW" altLang="en-US"/>
          </a:p>
        </p:txBody>
      </p:sp>
      <p:sp>
        <p:nvSpPr>
          <p:cNvPr id="7" name="投影片編號版面配置區 6"/>
          <p:cNvSpPr>
            <a:spLocks noGrp="1"/>
          </p:cNvSpPr>
          <p:nvPr>
            <p:ph type="sldNum" sz="quarter" idx="4"/>
          </p:nvPr>
        </p:nvSpPr>
        <p:spPr/>
        <p:txBody>
          <a:bodyPr/>
          <a:lstStyle/>
          <a:p>
            <a:fld id="{33C2E20B-6387-4BED-9F94-88517561D482}" type="slidenum">
              <a:rPr lang="zh-TW" altLang="en-US" smtClean="0"/>
              <a:pPr/>
              <a:t>6</a:t>
            </a:fld>
            <a:r>
              <a:rPr lang="en-US" altLang="zh-TW" smtClean="0"/>
              <a:t>/42</a:t>
            </a:r>
            <a:endParaRPr lang="zh-TW" alt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16632"/>
            <a:ext cx="8229600" cy="1143000"/>
          </a:xfrm>
        </p:spPr>
        <p:txBody>
          <a:bodyPr/>
          <a:lstStyle/>
          <a:p>
            <a:r>
              <a:rPr lang="en-US" altLang="zh-TW" dirty="0" smtClean="0"/>
              <a:t>Interact with domain experts</a:t>
            </a:r>
            <a:endParaRPr lang="zh-TW" altLang="en-US" dirty="0"/>
          </a:p>
        </p:txBody>
      </p:sp>
      <p:sp>
        <p:nvSpPr>
          <p:cNvPr id="3" name="內容版面配置區 2"/>
          <p:cNvSpPr>
            <a:spLocks noGrp="1"/>
          </p:cNvSpPr>
          <p:nvPr>
            <p:ph idx="1"/>
          </p:nvPr>
        </p:nvSpPr>
        <p:spPr>
          <a:xfrm>
            <a:off x="467544" y="1700808"/>
            <a:ext cx="8229600" cy="4525963"/>
          </a:xfrm>
        </p:spPr>
        <p:txBody>
          <a:bodyPr/>
          <a:lstStyle/>
          <a:p>
            <a:r>
              <a:rPr lang="en-US" altLang="zh-TW" sz="2800" dirty="0" smtClean="0"/>
              <a:t>Machine learning: one shot deal</a:t>
            </a:r>
          </a:p>
          <a:p>
            <a:pPr lvl="1"/>
            <a:r>
              <a:rPr lang="en-US" altLang="zh-TW" sz="2400" dirty="0" smtClean="0"/>
              <a:t>Domain experts provide the annotation and leave. Then engineers take over</a:t>
            </a:r>
          </a:p>
          <a:p>
            <a:r>
              <a:rPr lang="en-US" altLang="zh-TW" sz="2800" dirty="0" smtClean="0"/>
              <a:t>Ours: </a:t>
            </a:r>
          </a:p>
          <a:p>
            <a:pPr lvl="1"/>
            <a:r>
              <a:rPr lang="en-US" altLang="zh-TW" sz="2400" dirty="0" smtClean="0"/>
              <a:t>Domain experts go through basic training in informatics</a:t>
            </a:r>
          </a:p>
          <a:p>
            <a:pPr lvl="1"/>
            <a:r>
              <a:rPr lang="en-US" altLang="zh-TW" sz="2400" dirty="0" smtClean="0"/>
              <a:t>Computer scientists provide all useful tools </a:t>
            </a:r>
          </a:p>
          <a:p>
            <a:pPr lvl="1"/>
            <a:r>
              <a:rPr lang="en-US" altLang="zh-TW" sz="2400" dirty="0" smtClean="0"/>
              <a:t>Domain experts Perform the annotation task hierarchically and interactively using these tools</a:t>
            </a:r>
          </a:p>
          <a:p>
            <a:r>
              <a:rPr lang="en-US" altLang="zh-TW" sz="2800" dirty="0" smtClean="0"/>
              <a:t>Text mining is an interdisciplinary task, so will people be trained that way. </a:t>
            </a:r>
          </a:p>
          <a:p>
            <a:endParaRPr lang="zh-TW" altLang="en-US" sz="2800" dirty="0"/>
          </a:p>
        </p:txBody>
      </p:sp>
      <p:sp>
        <p:nvSpPr>
          <p:cNvPr id="6" name="日期版面配置區 5"/>
          <p:cNvSpPr>
            <a:spLocks noGrp="1"/>
          </p:cNvSpPr>
          <p:nvPr>
            <p:ph type="dt" sz="half" idx="2"/>
          </p:nvPr>
        </p:nvSpPr>
        <p:spPr/>
        <p:txBody>
          <a:bodyPr/>
          <a:lstStyle/>
          <a:p>
            <a:fld id="{133EC186-7334-4256-8636-CA1FCCF6FCA3}" type="datetime1">
              <a:rPr lang="zh-TW" altLang="en-US" smtClean="0"/>
              <a:pPr/>
              <a:t>2014/7/10</a:t>
            </a:fld>
            <a:endParaRPr lang="zh-TW" altLang="en-US"/>
          </a:p>
        </p:txBody>
      </p:sp>
      <p:sp>
        <p:nvSpPr>
          <p:cNvPr id="7" name="投影片編號版面配置區 6"/>
          <p:cNvSpPr>
            <a:spLocks noGrp="1"/>
          </p:cNvSpPr>
          <p:nvPr>
            <p:ph type="sldNum" sz="quarter" idx="4"/>
          </p:nvPr>
        </p:nvSpPr>
        <p:spPr/>
        <p:txBody>
          <a:bodyPr/>
          <a:lstStyle/>
          <a:p>
            <a:fld id="{33C2E20B-6387-4BED-9F94-88517561D482}" type="slidenum">
              <a:rPr lang="zh-TW" altLang="en-US" smtClean="0"/>
              <a:pPr/>
              <a:t>60</a:t>
            </a:fld>
            <a:r>
              <a:rPr lang="en-US" altLang="zh-TW" smtClean="0"/>
              <a:t>/42</a:t>
            </a:r>
            <a:endParaRPr lang="zh-TW" alt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Collocated Words</a:t>
            </a:r>
            <a:endParaRPr lang="zh-TW" altLang="en-US" dirty="0"/>
          </a:p>
        </p:txBody>
      </p:sp>
      <p:sp>
        <p:nvSpPr>
          <p:cNvPr id="3" name="內容版面配置區 2"/>
          <p:cNvSpPr>
            <a:spLocks noGrp="1"/>
          </p:cNvSpPr>
          <p:nvPr>
            <p:ph idx="1"/>
          </p:nvPr>
        </p:nvSpPr>
        <p:spPr/>
        <p:txBody>
          <a:bodyPr/>
          <a:lstStyle/>
          <a:p>
            <a:r>
              <a:rPr lang="en-US" altLang="zh-TW" dirty="0" smtClean="0"/>
              <a:t>Two consecutive collocated words form a </a:t>
            </a:r>
            <a:r>
              <a:rPr lang="en-US" altLang="zh-TW" dirty="0" smtClean="0">
                <a:solidFill>
                  <a:srgbClr val="FF0000"/>
                </a:solidFill>
              </a:rPr>
              <a:t>bi-gram</a:t>
            </a:r>
            <a:r>
              <a:rPr lang="en-US" altLang="zh-TW" dirty="0" smtClean="0"/>
              <a:t>. </a:t>
            </a:r>
          </a:p>
          <a:p>
            <a:r>
              <a:rPr lang="en-US" altLang="zh-TW" dirty="0" smtClean="0"/>
              <a:t>Several collocated words with certain precedence constraints could form a structured </a:t>
            </a:r>
            <a:r>
              <a:rPr lang="en-US" altLang="zh-TW" dirty="0" smtClean="0">
                <a:solidFill>
                  <a:srgbClr val="FF0000"/>
                </a:solidFill>
              </a:rPr>
              <a:t>frame</a:t>
            </a:r>
            <a:r>
              <a:rPr lang="en-US" altLang="zh-TW" dirty="0" smtClean="0"/>
              <a:t>. </a:t>
            </a:r>
          </a:p>
          <a:p>
            <a:r>
              <a:rPr lang="en-US" altLang="zh-TW" dirty="0" smtClean="0"/>
              <a:t>A collection of collocated words (e.g. from an ontology) could indicate the existence of a certain </a:t>
            </a:r>
            <a:r>
              <a:rPr lang="en-US" altLang="zh-TW" dirty="0" smtClean="0">
                <a:solidFill>
                  <a:srgbClr val="FF0000"/>
                </a:solidFill>
              </a:rPr>
              <a:t>concept</a:t>
            </a:r>
            <a:r>
              <a:rPr lang="en-US" altLang="zh-TW" dirty="0" smtClean="0"/>
              <a:t> (e.g. a gene name). </a:t>
            </a:r>
            <a:endParaRPr lang="zh-TW" altLang="en-US" dirty="0"/>
          </a:p>
        </p:txBody>
      </p:sp>
      <p:sp>
        <p:nvSpPr>
          <p:cNvPr id="6" name="日期版面配置區 5"/>
          <p:cNvSpPr>
            <a:spLocks noGrp="1"/>
          </p:cNvSpPr>
          <p:nvPr>
            <p:ph type="dt" sz="half" idx="2"/>
          </p:nvPr>
        </p:nvSpPr>
        <p:spPr/>
        <p:txBody>
          <a:bodyPr/>
          <a:lstStyle/>
          <a:p>
            <a:fld id="{7BBEF47D-09E0-497C-BDA4-F12D6AB77464}" type="datetime1">
              <a:rPr lang="zh-TW" altLang="en-US" smtClean="0"/>
              <a:pPr/>
              <a:t>2014/7/10</a:t>
            </a:fld>
            <a:endParaRPr lang="zh-TW" altLang="en-US"/>
          </a:p>
        </p:txBody>
      </p:sp>
      <p:sp>
        <p:nvSpPr>
          <p:cNvPr id="7" name="投影片編號版面配置區 6"/>
          <p:cNvSpPr>
            <a:spLocks noGrp="1"/>
          </p:cNvSpPr>
          <p:nvPr>
            <p:ph type="sldNum" sz="quarter" idx="4"/>
          </p:nvPr>
        </p:nvSpPr>
        <p:spPr/>
        <p:txBody>
          <a:bodyPr/>
          <a:lstStyle/>
          <a:p>
            <a:fld id="{33C2E20B-6387-4BED-9F94-88517561D482}" type="slidenum">
              <a:rPr lang="zh-TW" altLang="en-US" smtClean="0"/>
              <a:pPr/>
              <a:t>61</a:t>
            </a:fld>
            <a:r>
              <a:rPr lang="en-US" altLang="zh-TW" smtClean="0"/>
              <a:t>/42</a:t>
            </a:r>
            <a:endParaRPr lang="zh-TW" alt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Understanding </a:t>
            </a:r>
            <a:br>
              <a:rPr lang="en-US" altLang="zh-TW" dirty="0" smtClean="0"/>
            </a:br>
            <a:r>
              <a:rPr lang="en-US" altLang="zh-TW" dirty="0" smtClean="0"/>
              <a:t>is the ability to identify context</a:t>
            </a:r>
            <a:endParaRPr lang="zh-TW" altLang="en-US" dirty="0"/>
          </a:p>
        </p:txBody>
      </p:sp>
      <p:sp>
        <p:nvSpPr>
          <p:cNvPr id="3" name="內容版面配置區 2"/>
          <p:cNvSpPr>
            <a:spLocks noGrp="1"/>
          </p:cNvSpPr>
          <p:nvPr>
            <p:ph idx="1"/>
          </p:nvPr>
        </p:nvSpPr>
        <p:spPr/>
        <p:txBody>
          <a:bodyPr>
            <a:normAutofit lnSpcReduction="10000"/>
          </a:bodyPr>
          <a:lstStyle/>
          <a:p>
            <a:r>
              <a:rPr lang="en-US" altLang="zh-TW" dirty="0" smtClean="0"/>
              <a:t>Context</a:t>
            </a:r>
            <a:r>
              <a:rPr lang="zh-TW" altLang="en-US" dirty="0" smtClean="0"/>
              <a:t>由粗到細有層次的差別，就像地圖一樣。在不同</a:t>
            </a:r>
            <a:r>
              <a:rPr lang="en-US" altLang="zh-TW" dirty="0" smtClean="0"/>
              <a:t>context</a:t>
            </a:r>
            <a:r>
              <a:rPr lang="zh-TW" altLang="en-US" dirty="0" smtClean="0"/>
              <a:t>使用的詞彙集也不一樣。</a:t>
            </a:r>
            <a:endParaRPr lang="en-US" altLang="zh-TW" dirty="0" smtClean="0"/>
          </a:p>
          <a:p>
            <a:r>
              <a:rPr lang="zh-TW" altLang="en-US" dirty="0" smtClean="0"/>
              <a:t>同樣地，理解也有層次的差別。</a:t>
            </a:r>
            <a:endParaRPr lang="en-US" altLang="zh-TW" dirty="0" smtClean="0"/>
          </a:p>
          <a:p>
            <a:pPr lvl="1"/>
            <a:r>
              <a:rPr lang="zh-TW" altLang="en-US" dirty="0" smtClean="0"/>
              <a:t>中央研究院在哪裡？</a:t>
            </a:r>
            <a:endParaRPr lang="en-US" altLang="zh-TW" dirty="0" smtClean="0"/>
          </a:p>
          <a:p>
            <a:pPr lvl="1"/>
            <a:r>
              <a:rPr lang="zh-TW" altLang="en-US" dirty="0" smtClean="0"/>
              <a:t>中央研究院資訊所在哪裡？</a:t>
            </a:r>
            <a:endParaRPr lang="en-US" altLang="zh-TW" dirty="0" smtClean="0"/>
          </a:p>
          <a:p>
            <a:pPr lvl="1"/>
            <a:r>
              <a:rPr lang="zh-TW" altLang="en-US" dirty="0" smtClean="0"/>
              <a:t>台灣有哪些好玩的地方？</a:t>
            </a:r>
            <a:endParaRPr lang="en-US" altLang="zh-TW" dirty="0" smtClean="0"/>
          </a:p>
          <a:p>
            <a:pPr lvl="1"/>
            <a:r>
              <a:rPr lang="zh-TW" altLang="en-US" dirty="0" smtClean="0"/>
              <a:t>台北市有哪些好玩的地方？</a:t>
            </a:r>
            <a:endParaRPr lang="en-US" altLang="zh-TW" dirty="0" smtClean="0"/>
          </a:p>
          <a:p>
            <a:pPr lvl="1"/>
            <a:r>
              <a:rPr lang="zh-TW" altLang="en-US" dirty="0" smtClean="0"/>
              <a:t>西門町有哪些好玩的地方？</a:t>
            </a:r>
            <a:endParaRPr lang="en-US" altLang="zh-TW" dirty="0" smtClean="0"/>
          </a:p>
          <a:p>
            <a:endParaRPr lang="zh-TW" altLang="en-US" dirty="0"/>
          </a:p>
        </p:txBody>
      </p:sp>
      <p:sp>
        <p:nvSpPr>
          <p:cNvPr id="6" name="日期版面配置區 5"/>
          <p:cNvSpPr>
            <a:spLocks noGrp="1"/>
          </p:cNvSpPr>
          <p:nvPr>
            <p:ph type="dt" sz="half" idx="2"/>
          </p:nvPr>
        </p:nvSpPr>
        <p:spPr/>
        <p:txBody>
          <a:bodyPr/>
          <a:lstStyle/>
          <a:p>
            <a:fld id="{CC94BAB6-1315-40EF-8208-542D41FDD77B}" type="datetime1">
              <a:rPr lang="zh-TW" altLang="en-US" smtClean="0"/>
              <a:pPr/>
              <a:t>2014/7/10</a:t>
            </a:fld>
            <a:endParaRPr lang="zh-TW" altLang="en-US"/>
          </a:p>
        </p:txBody>
      </p:sp>
      <p:sp>
        <p:nvSpPr>
          <p:cNvPr id="7" name="投影片編號版面配置區 6"/>
          <p:cNvSpPr>
            <a:spLocks noGrp="1"/>
          </p:cNvSpPr>
          <p:nvPr>
            <p:ph type="sldNum" sz="quarter" idx="4"/>
          </p:nvPr>
        </p:nvSpPr>
        <p:spPr/>
        <p:txBody>
          <a:bodyPr/>
          <a:lstStyle/>
          <a:p>
            <a:fld id="{33C2E20B-6387-4BED-9F94-88517561D482}" type="slidenum">
              <a:rPr lang="zh-TW" altLang="en-US" smtClean="0"/>
              <a:pPr/>
              <a:t>62</a:t>
            </a:fld>
            <a:r>
              <a:rPr lang="en-US" altLang="zh-TW" smtClean="0"/>
              <a:t>/42</a:t>
            </a:r>
            <a:endParaRPr lang="zh-TW" alt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Outline</a:t>
            </a:r>
            <a:endParaRPr lang="zh-TW" altLang="en-US" dirty="0"/>
          </a:p>
        </p:txBody>
      </p:sp>
      <p:sp>
        <p:nvSpPr>
          <p:cNvPr id="3" name="內容版面配置區 2"/>
          <p:cNvSpPr>
            <a:spLocks noGrp="1"/>
          </p:cNvSpPr>
          <p:nvPr>
            <p:ph idx="1"/>
          </p:nvPr>
        </p:nvSpPr>
        <p:spPr>
          <a:xfrm>
            <a:off x="1142976" y="1760557"/>
            <a:ext cx="8229600" cy="4525963"/>
          </a:xfrm>
        </p:spPr>
        <p:txBody>
          <a:bodyPr/>
          <a:lstStyle/>
          <a:p>
            <a:r>
              <a:rPr lang="en-US" altLang="zh-TW" dirty="0" smtClean="0"/>
              <a:t>An example of text mining</a:t>
            </a:r>
          </a:p>
          <a:p>
            <a:r>
              <a:rPr lang="en-US" altLang="zh-TW" dirty="0" smtClean="0"/>
              <a:t>Rule base or machine learning?</a:t>
            </a:r>
          </a:p>
          <a:p>
            <a:r>
              <a:rPr lang="en-US" altLang="zh-TW" dirty="0" smtClean="0"/>
              <a:t>Principle-based approach</a:t>
            </a:r>
          </a:p>
          <a:p>
            <a:r>
              <a:rPr lang="en-US" altLang="zh-TW" dirty="0" smtClean="0"/>
              <a:t>Modeling context through frames</a:t>
            </a:r>
          </a:p>
          <a:p>
            <a:r>
              <a:rPr lang="en-US" altLang="zh-TW" dirty="0" smtClean="0"/>
              <a:t>Example in biological text mining</a:t>
            </a:r>
          </a:p>
          <a:p>
            <a:r>
              <a:rPr lang="en-US" altLang="zh-TW" dirty="0" smtClean="0"/>
              <a:t>What constitutes “understanding”</a:t>
            </a:r>
          </a:p>
          <a:p>
            <a:r>
              <a:rPr lang="en-US" altLang="zh-TW" dirty="0" smtClean="0"/>
              <a:t>Principal Pattern Analysis </a:t>
            </a:r>
          </a:p>
          <a:p>
            <a:endParaRPr lang="en-US" altLang="zh-TW" dirty="0" smtClean="0"/>
          </a:p>
          <a:p>
            <a:endParaRPr lang="zh-TW" altLang="en-US" dirty="0"/>
          </a:p>
        </p:txBody>
      </p:sp>
      <p:sp>
        <p:nvSpPr>
          <p:cNvPr id="5" name="向右箭號 4"/>
          <p:cNvSpPr/>
          <p:nvPr/>
        </p:nvSpPr>
        <p:spPr>
          <a:xfrm>
            <a:off x="214282" y="5357826"/>
            <a:ext cx="928694" cy="42862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日期版面配置區 6"/>
          <p:cNvSpPr>
            <a:spLocks noGrp="1"/>
          </p:cNvSpPr>
          <p:nvPr>
            <p:ph type="dt" sz="half" idx="2"/>
          </p:nvPr>
        </p:nvSpPr>
        <p:spPr/>
        <p:txBody>
          <a:bodyPr/>
          <a:lstStyle/>
          <a:p>
            <a:fld id="{18F9C29D-22B3-4F42-ACA9-C1251948DEB1}" type="datetime1">
              <a:rPr lang="zh-TW" altLang="en-US" smtClean="0"/>
              <a:pPr/>
              <a:t>2014/7/10</a:t>
            </a:fld>
            <a:endParaRPr lang="zh-TW" altLang="en-US"/>
          </a:p>
        </p:txBody>
      </p:sp>
      <p:sp>
        <p:nvSpPr>
          <p:cNvPr id="8" name="投影片編號版面配置區 7"/>
          <p:cNvSpPr>
            <a:spLocks noGrp="1"/>
          </p:cNvSpPr>
          <p:nvPr>
            <p:ph type="sldNum" sz="quarter" idx="4"/>
          </p:nvPr>
        </p:nvSpPr>
        <p:spPr/>
        <p:txBody>
          <a:bodyPr/>
          <a:lstStyle/>
          <a:p>
            <a:fld id="{33C2E20B-6387-4BED-9F94-88517561D482}" type="slidenum">
              <a:rPr lang="zh-TW" altLang="en-US" smtClean="0"/>
              <a:pPr/>
              <a:t>63</a:t>
            </a:fld>
            <a:r>
              <a:rPr lang="en-US" altLang="zh-TW" smtClean="0"/>
              <a:t>/42</a:t>
            </a:r>
            <a:endParaRPr lang="zh-TW" alt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596" y="142852"/>
            <a:ext cx="8229600" cy="1143000"/>
          </a:xfrm>
        </p:spPr>
        <p:txBody>
          <a:bodyPr/>
          <a:lstStyle/>
          <a:p>
            <a:r>
              <a:rPr lang="en-US" altLang="zh-TW" sz="3600" dirty="0" smtClean="0"/>
              <a:t>Chinese language </a:t>
            </a:r>
            <a:br>
              <a:rPr lang="en-US" altLang="zh-TW" sz="3600" dirty="0" smtClean="0"/>
            </a:br>
            <a:r>
              <a:rPr lang="en-US" altLang="zh-TW" sz="3600" dirty="0" smtClean="0"/>
              <a:t>representation and understanding</a:t>
            </a:r>
            <a:endParaRPr lang="zh-TW" altLang="en-US" sz="3600" dirty="0"/>
          </a:p>
        </p:txBody>
      </p:sp>
      <p:sp>
        <p:nvSpPr>
          <p:cNvPr id="3" name="內容版面配置區 2"/>
          <p:cNvSpPr>
            <a:spLocks noGrp="1"/>
          </p:cNvSpPr>
          <p:nvPr>
            <p:ph idx="1"/>
          </p:nvPr>
        </p:nvSpPr>
        <p:spPr>
          <a:xfrm>
            <a:off x="428596" y="1428736"/>
            <a:ext cx="8229600" cy="4525963"/>
          </a:xfrm>
        </p:spPr>
        <p:txBody>
          <a:bodyPr/>
          <a:lstStyle/>
          <a:p>
            <a:r>
              <a:rPr lang="en-US" altLang="zh-TW" sz="2800" dirty="0" smtClean="0">
                <a:solidFill>
                  <a:srgbClr val="FF0000"/>
                </a:solidFill>
              </a:rPr>
              <a:t>Objective:</a:t>
            </a:r>
            <a:r>
              <a:rPr lang="en-US" altLang="zh-TW" sz="2800" dirty="0" smtClean="0"/>
              <a:t> Design a knowledge-based system to represent Chinese language that can facilitate object and relation recognition in Chinese text. </a:t>
            </a:r>
          </a:p>
          <a:p>
            <a:r>
              <a:rPr lang="en-US" altLang="zh-TW" sz="2800" dirty="0" smtClean="0">
                <a:solidFill>
                  <a:srgbClr val="FF0000"/>
                </a:solidFill>
              </a:rPr>
              <a:t>Technical challenges: </a:t>
            </a:r>
          </a:p>
          <a:p>
            <a:pPr lvl="1"/>
            <a:r>
              <a:rPr lang="en-US" altLang="zh-TW" sz="2400" dirty="0" smtClean="0"/>
              <a:t>Unknown word identification (no word boundary)</a:t>
            </a:r>
          </a:p>
          <a:p>
            <a:pPr lvl="1"/>
            <a:r>
              <a:rPr lang="en-US" altLang="zh-TW" sz="2400" dirty="0" smtClean="0"/>
              <a:t>Deep semantic analysis (Chinese grammar is loose)</a:t>
            </a:r>
          </a:p>
          <a:p>
            <a:pPr lvl="1"/>
            <a:r>
              <a:rPr lang="en-US" altLang="zh-TW" sz="2400" dirty="0" smtClean="0"/>
              <a:t>Fine-grained knowledge Incorporation</a:t>
            </a:r>
          </a:p>
          <a:p>
            <a:r>
              <a:rPr lang="en-US" altLang="zh-TW" sz="2800" dirty="0" smtClean="0">
                <a:solidFill>
                  <a:srgbClr val="FF0000"/>
                </a:solidFill>
              </a:rPr>
              <a:t>Significance and impact</a:t>
            </a:r>
            <a:r>
              <a:rPr lang="en-US" altLang="zh-TW" sz="2800" dirty="0" smtClean="0"/>
              <a:t>: This design can help set up a never-ending learning system for named entities and relations on the web</a:t>
            </a:r>
            <a:endParaRPr lang="zh-TW" altLang="en-US" sz="2800" dirty="0"/>
          </a:p>
        </p:txBody>
      </p:sp>
      <p:sp>
        <p:nvSpPr>
          <p:cNvPr id="6" name="日期版面配置區 5"/>
          <p:cNvSpPr>
            <a:spLocks noGrp="1"/>
          </p:cNvSpPr>
          <p:nvPr>
            <p:ph type="dt" sz="half" idx="2"/>
          </p:nvPr>
        </p:nvSpPr>
        <p:spPr/>
        <p:txBody>
          <a:bodyPr/>
          <a:lstStyle/>
          <a:p>
            <a:fld id="{ADA23E0F-1C60-4133-BE08-26510E516BAC}" type="datetime1">
              <a:rPr lang="zh-TW" altLang="en-US" smtClean="0"/>
              <a:pPr/>
              <a:t>2014/7/10</a:t>
            </a:fld>
            <a:endParaRPr lang="zh-TW" altLang="en-US"/>
          </a:p>
        </p:txBody>
      </p:sp>
      <p:sp>
        <p:nvSpPr>
          <p:cNvPr id="7" name="投影片編號版面配置區 6"/>
          <p:cNvSpPr>
            <a:spLocks noGrp="1"/>
          </p:cNvSpPr>
          <p:nvPr>
            <p:ph type="sldNum" sz="quarter" idx="4"/>
          </p:nvPr>
        </p:nvSpPr>
        <p:spPr/>
        <p:txBody>
          <a:bodyPr/>
          <a:lstStyle/>
          <a:p>
            <a:fld id="{33C2E20B-6387-4BED-9F94-88517561D482}" type="slidenum">
              <a:rPr lang="zh-TW" altLang="en-US" smtClean="0"/>
              <a:pPr/>
              <a:t>64</a:t>
            </a:fld>
            <a:r>
              <a:rPr lang="en-US" altLang="zh-TW" smtClean="0"/>
              <a:t>/42</a:t>
            </a:r>
            <a:endParaRPr lang="zh-TW" altLang="en-US" dirty="0"/>
          </a:p>
        </p:txBody>
      </p:sp>
    </p:spTree>
  </p:cSld>
  <p:clrMapOvr>
    <a:masterClrMapping/>
  </p:clrMapOvr>
  <p:transition advTm="68281"/>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標題 1"/>
          <p:cNvSpPr>
            <a:spLocks noGrp="1"/>
          </p:cNvSpPr>
          <p:nvPr>
            <p:ph type="title" idx="4294967295"/>
          </p:nvPr>
        </p:nvSpPr>
        <p:spPr>
          <a:xfrm>
            <a:off x="312738" y="274638"/>
            <a:ext cx="8435975" cy="1143000"/>
          </a:xfrm>
        </p:spPr>
        <p:txBody>
          <a:bodyPr/>
          <a:lstStyle/>
          <a:p>
            <a:pPr eaLnBrk="1" hangingPunct="1"/>
            <a:r>
              <a:rPr lang="en-US" altLang="zh-TW" dirty="0" smtClean="0"/>
              <a:t>Information Extraction</a:t>
            </a:r>
            <a:br>
              <a:rPr lang="en-US" altLang="zh-TW" dirty="0" smtClean="0"/>
            </a:br>
            <a:r>
              <a:rPr lang="en-US" altLang="zh-TW" dirty="0" smtClean="0"/>
              <a:t>from Medical Record</a:t>
            </a:r>
          </a:p>
        </p:txBody>
      </p:sp>
      <p:sp>
        <p:nvSpPr>
          <p:cNvPr id="159748" name="內容版面配置區 2"/>
          <p:cNvSpPr>
            <a:spLocks noGrp="1"/>
          </p:cNvSpPr>
          <p:nvPr>
            <p:ph idx="4294967295"/>
          </p:nvPr>
        </p:nvSpPr>
        <p:spPr/>
        <p:txBody>
          <a:bodyPr/>
          <a:lstStyle/>
          <a:p>
            <a:pPr eaLnBrk="1" hangingPunct="1"/>
            <a:r>
              <a:rPr lang="en-US" altLang="zh-TW" dirty="0" smtClean="0"/>
              <a:t>Record in a </a:t>
            </a:r>
            <a:r>
              <a:rPr lang="en-US" altLang="zh-TW" dirty="0" smtClean="0">
                <a:solidFill>
                  <a:srgbClr val="FF0000"/>
                </a:solidFill>
              </a:rPr>
              <a:t>diabetic patient</a:t>
            </a:r>
            <a:r>
              <a:rPr lang="en-US" altLang="zh-TW" dirty="0" smtClean="0"/>
              <a:t>’s documentation:</a:t>
            </a:r>
          </a:p>
          <a:p>
            <a:pPr eaLnBrk="1" hangingPunct="1">
              <a:buFont typeface="Arial" pitchFamily="34" charset="0"/>
              <a:buNone/>
            </a:pPr>
            <a:r>
              <a:rPr lang="en-US" altLang="zh-TW" i="1" dirty="0" smtClean="0"/>
              <a:t>      </a:t>
            </a:r>
            <a:r>
              <a:rPr lang="en-US" altLang="zh-TW" sz="3000" i="1" dirty="0" smtClean="0"/>
              <a:t>This is the 1st visit of the patient to the clinic with complaints of general weakness, acetonoria, HBP, and sickness since few days. The disease was detected 4 years ago by the high blood sugar measurement, made because of a face rash. Despite of the treatment with Maninil and Diaprel there are no changes for better.</a:t>
            </a:r>
            <a:endParaRPr lang="en-US" altLang="zh-TW" sz="3000" dirty="0" smtClean="0"/>
          </a:p>
        </p:txBody>
      </p:sp>
      <p:sp>
        <p:nvSpPr>
          <p:cNvPr id="6" name="日期版面配置區 5"/>
          <p:cNvSpPr>
            <a:spLocks noGrp="1"/>
          </p:cNvSpPr>
          <p:nvPr>
            <p:ph type="dt" sz="half" idx="2"/>
          </p:nvPr>
        </p:nvSpPr>
        <p:spPr/>
        <p:txBody>
          <a:bodyPr/>
          <a:lstStyle/>
          <a:p>
            <a:fld id="{EF05C128-1C0B-403F-A64F-A077E4E28BFC}" type="datetime1">
              <a:rPr lang="zh-TW" altLang="en-US" smtClean="0"/>
              <a:pPr/>
              <a:t>2014/7/10</a:t>
            </a:fld>
            <a:endParaRPr lang="zh-TW" altLang="en-US"/>
          </a:p>
        </p:txBody>
      </p:sp>
      <p:sp>
        <p:nvSpPr>
          <p:cNvPr id="7" name="投影片編號版面配置區 6"/>
          <p:cNvSpPr>
            <a:spLocks noGrp="1"/>
          </p:cNvSpPr>
          <p:nvPr>
            <p:ph type="sldNum" sz="quarter" idx="4"/>
          </p:nvPr>
        </p:nvSpPr>
        <p:spPr/>
        <p:txBody>
          <a:bodyPr/>
          <a:lstStyle/>
          <a:p>
            <a:fld id="{33C2E20B-6387-4BED-9F94-88517561D482}" type="slidenum">
              <a:rPr lang="zh-TW" altLang="en-US" smtClean="0"/>
              <a:pPr/>
              <a:t>7</a:t>
            </a:fld>
            <a:r>
              <a:rPr lang="en-US" altLang="zh-TW" smtClean="0"/>
              <a:t>/42</a:t>
            </a:r>
            <a:endParaRPr lang="zh-TW"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標題 1"/>
          <p:cNvSpPr>
            <a:spLocks noGrp="1"/>
          </p:cNvSpPr>
          <p:nvPr>
            <p:ph type="title" idx="4294967295"/>
          </p:nvPr>
        </p:nvSpPr>
        <p:spPr/>
        <p:txBody>
          <a:bodyPr/>
          <a:lstStyle/>
          <a:p>
            <a:pPr eaLnBrk="1" hangingPunct="1"/>
            <a:r>
              <a:rPr lang="en-US" altLang="zh-TW" dirty="0" smtClean="0"/>
              <a:t>Extracted Medical Record</a:t>
            </a:r>
          </a:p>
        </p:txBody>
      </p:sp>
      <p:sp>
        <p:nvSpPr>
          <p:cNvPr id="161796" name="內容版面配置區 2"/>
          <p:cNvSpPr>
            <a:spLocks noGrp="1"/>
          </p:cNvSpPr>
          <p:nvPr>
            <p:ph idx="4294967295"/>
          </p:nvPr>
        </p:nvSpPr>
        <p:spPr/>
        <p:txBody>
          <a:bodyPr/>
          <a:lstStyle/>
          <a:p>
            <a:pPr eaLnBrk="1" hangingPunct="1"/>
            <a:r>
              <a:rPr lang="en-US" altLang="zh-TW" dirty="0" smtClean="0"/>
              <a:t>After information extraction</a:t>
            </a:r>
          </a:p>
          <a:p>
            <a:pPr eaLnBrk="1" hangingPunct="1">
              <a:buFont typeface="Arial" pitchFamily="34" charset="0"/>
              <a:buNone/>
            </a:pPr>
            <a:r>
              <a:rPr lang="en-US" altLang="zh-TW" dirty="0" smtClean="0"/>
              <a:t>	</a:t>
            </a:r>
            <a:r>
              <a:rPr lang="en-US" altLang="zh-TW" sz="2800" dirty="0" smtClean="0">
                <a:solidFill>
                  <a:srgbClr val="FF0000"/>
                </a:solidFill>
              </a:rPr>
              <a:t>Symptoms</a:t>
            </a:r>
            <a:r>
              <a:rPr lang="en-US" altLang="zh-TW" sz="2800" dirty="0" smtClean="0"/>
              <a:t> - </a:t>
            </a:r>
            <a:r>
              <a:rPr lang="en-US" altLang="zh-TW" sz="2800" i="1" dirty="0" smtClean="0"/>
              <a:t>weakness, acetonoria, HBP, sickness</a:t>
            </a:r>
          </a:p>
          <a:p>
            <a:pPr eaLnBrk="1" hangingPunct="1">
              <a:buFont typeface="Arial" pitchFamily="34" charset="0"/>
              <a:buNone/>
            </a:pPr>
            <a:r>
              <a:rPr lang="en-US" altLang="zh-TW" sz="2800" i="1" dirty="0" smtClean="0"/>
              <a:t>	</a:t>
            </a:r>
            <a:r>
              <a:rPr lang="en-US" altLang="zh-TW" sz="2800" dirty="0" smtClean="0">
                <a:solidFill>
                  <a:srgbClr val="FF0000"/>
                </a:solidFill>
              </a:rPr>
              <a:t>Diagnosis</a:t>
            </a:r>
            <a:r>
              <a:rPr lang="en-US" altLang="zh-TW" sz="2800" dirty="0" smtClean="0"/>
              <a:t>   - </a:t>
            </a:r>
            <a:r>
              <a:rPr lang="en-US" altLang="zh-TW" sz="2800" i="1" dirty="0" smtClean="0"/>
              <a:t>diabetes </a:t>
            </a:r>
          </a:p>
          <a:p>
            <a:pPr eaLnBrk="1" hangingPunct="1">
              <a:buFont typeface="Arial" pitchFamily="34" charset="0"/>
              <a:buNone/>
            </a:pPr>
            <a:r>
              <a:rPr lang="en-US" altLang="zh-TW" sz="2800" i="1" dirty="0" smtClean="0"/>
              <a:t>	</a:t>
            </a:r>
            <a:r>
              <a:rPr lang="en-US" altLang="zh-TW" sz="2800" dirty="0" smtClean="0">
                <a:solidFill>
                  <a:srgbClr val="FF0000"/>
                </a:solidFill>
              </a:rPr>
              <a:t>Treatment</a:t>
            </a:r>
            <a:r>
              <a:rPr lang="en-US" altLang="zh-TW" sz="2800" dirty="0" smtClean="0"/>
              <a:t> - drugs: </a:t>
            </a:r>
            <a:r>
              <a:rPr lang="en-US" altLang="zh-TW" sz="2800" i="1" dirty="0" smtClean="0"/>
              <a:t>Maninil and Diaprel</a:t>
            </a:r>
          </a:p>
          <a:p>
            <a:pPr eaLnBrk="1" hangingPunct="1">
              <a:buFont typeface="Arial" pitchFamily="34" charset="0"/>
              <a:buNone/>
            </a:pPr>
            <a:r>
              <a:rPr lang="en-US" altLang="zh-TW" sz="2800" i="1" dirty="0" smtClean="0"/>
              <a:t>	</a:t>
            </a:r>
            <a:r>
              <a:rPr lang="en-US" altLang="zh-TW" sz="2800" dirty="0" smtClean="0">
                <a:solidFill>
                  <a:srgbClr val="FF0000"/>
                </a:solidFill>
              </a:rPr>
              <a:t>Result</a:t>
            </a:r>
            <a:r>
              <a:rPr lang="en-US" altLang="zh-TW" sz="2800" i="1" dirty="0" smtClean="0"/>
              <a:t>         - there are no changes for better </a:t>
            </a:r>
          </a:p>
        </p:txBody>
      </p:sp>
      <p:sp>
        <p:nvSpPr>
          <p:cNvPr id="6" name="日期版面配置區 5"/>
          <p:cNvSpPr>
            <a:spLocks noGrp="1"/>
          </p:cNvSpPr>
          <p:nvPr>
            <p:ph type="dt" sz="half" idx="2"/>
          </p:nvPr>
        </p:nvSpPr>
        <p:spPr/>
        <p:txBody>
          <a:bodyPr/>
          <a:lstStyle/>
          <a:p>
            <a:fld id="{ABE7EBA3-444C-4CE5-AFC5-A13694E94473}" type="datetime1">
              <a:rPr lang="zh-TW" altLang="en-US" smtClean="0"/>
              <a:pPr/>
              <a:t>2014/7/10</a:t>
            </a:fld>
            <a:endParaRPr lang="zh-TW" altLang="en-US"/>
          </a:p>
        </p:txBody>
      </p:sp>
      <p:sp>
        <p:nvSpPr>
          <p:cNvPr id="7" name="投影片編號版面配置區 6"/>
          <p:cNvSpPr>
            <a:spLocks noGrp="1"/>
          </p:cNvSpPr>
          <p:nvPr>
            <p:ph type="sldNum" sz="quarter" idx="4"/>
          </p:nvPr>
        </p:nvSpPr>
        <p:spPr/>
        <p:txBody>
          <a:bodyPr/>
          <a:lstStyle/>
          <a:p>
            <a:fld id="{33C2E20B-6387-4BED-9F94-88517561D482}" type="slidenum">
              <a:rPr lang="zh-TW" altLang="en-US" smtClean="0"/>
              <a:pPr/>
              <a:t>8</a:t>
            </a:fld>
            <a:r>
              <a:rPr lang="en-US" altLang="zh-TW" smtClean="0"/>
              <a:t>/42</a:t>
            </a:r>
            <a:endParaRPr lang="zh-TW"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500034" y="0"/>
            <a:ext cx="8215370" cy="1143000"/>
          </a:xfrm>
        </p:spPr>
        <p:txBody>
          <a:bodyPr/>
          <a:lstStyle/>
          <a:p>
            <a:r>
              <a:rPr lang="en-US" altLang="zh-TW" sz="4000" dirty="0"/>
              <a:t>International </a:t>
            </a:r>
            <a:r>
              <a:rPr lang="en-US" altLang="zh-TW" sz="4000" dirty="0" smtClean="0"/>
              <a:t>Competitions (2006 ~)</a:t>
            </a:r>
            <a:endParaRPr lang="en-US" altLang="zh-TW" sz="4000" dirty="0"/>
          </a:p>
        </p:txBody>
      </p:sp>
      <p:sp>
        <p:nvSpPr>
          <p:cNvPr id="350211" name="Rectangle 3"/>
          <p:cNvSpPr>
            <a:spLocks noGrp="1" noChangeArrowheads="1"/>
          </p:cNvSpPr>
          <p:nvPr>
            <p:ph type="body" idx="1"/>
          </p:nvPr>
        </p:nvSpPr>
        <p:spPr>
          <a:xfrm>
            <a:off x="428596" y="1357298"/>
            <a:ext cx="8501122" cy="5067314"/>
          </a:xfrm>
        </p:spPr>
        <p:txBody>
          <a:bodyPr/>
          <a:lstStyle/>
          <a:p>
            <a:pPr>
              <a:lnSpc>
                <a:spcPct val="90000"/>
              </a:lnSpc>
            </a:pPr>
            <a:r>
              <a:rPr lang="en-US" altLang="zh-TW" sz="2000" dirty="0" smtClean="0">
                <a:solidFill>
                  <a:srgbClr val="0000FF"/>
                </a:solidFill>
              </a:rPr>
              <a:t>We have tried to combine machine learning and rule-based approach in practical systems, e.g. question answering, word segmentation, NER</a:t>
            </a:r>
          </a:p>
          <a:p>
            <a:pPr lvl="1">
              <a:lnSpc>
                <a:spcPct val="90000"/>
              </a:lnSpc>
            </a:pPr>
            <a:r>
              <a:rPr lang="en-US" altLang="zh-TW" sz="1800" b="1" dirty="0" smtClean="0">
                <a:solidFill>
                  <a:srgbClr val="FF0000"/>
                </a:solidFill>
              </a:rPr>
              <a:t>To explore the limits of various models</a:t>
            </a:r>
          </a:p>
          <a:p>
            <a:pPr lvl="1">
              <a:lnSpc>
                <a:spcPct val="90000"/>
              </a:lnSpc>
            </a:pPr>
            <a:endParaRPr lang="en-US" altLang="zh-TW" sz="1600" dirty="0" smtClean="0">
              <a:solidFill>
                <a:srgbClr val="0000FF"/>
              </a:solidFill>
            </a:endParaRPr>
          </a:p>
          <a:p>
            <a:pPr>
              <a:lnSpc>
                <a:spcPct val="90000"/>
              </a:lnSpc>
            </a:pPr>
            <a:r>
              <a:rPr lang="en-US" altLang="zh-TW" sz="2000" dirty="0" smtClean="0">
                <a:solidFill>
                  <a:srgbClr val="FF0000"/>
                </a:solidFill>
              </a:rPr>
              <a:t>1</a:t>
            </a:r>
            <a:r>
              <a:rPr lang="en-US" altLang="zh-TW" sz="2000" baseline="30000" dirty="0" smtClean="0">
                <a:solidFill>
                  <a:srgbClr val="FF0000"/>
                </a:solidFill>
              </a:rPr>
              <a:t>st</a:t>
            </a:r>
            <a:r>
              <a:rPr lang="en-US" altLang="zh-TW" sz="2000" dirty="0" smtClean="0"/>
              <a:t>/</a:t>
            </a:r>
            <a:r>
              <a:rPr lang="en-US" altLang="zh-TW" sz="2000" dirty="0" smtClean="0">
                <a:solidFill>
                  <a:srgbClr val="A50021"/>
                </a:solidFill>
              </a:rPr>
              <a:t>13</a:t>
            </a:r>
            <a:r>
              <a:rPr lang="en-US" altLang="zh-TW" sz="2000" dirty="0" smtClean="0">
                <a:solidFill>
                  <a:srgbClr val="FF0000"/>
                </a:solidFill>
              </a:rPr>
              <a:t> </a:t>
            </a:r>
            <a:r>
              <a:rPr lang="en-US" altLang="zh-TW" sz="2000" dirty="0"/>
              <a:t>in the WS CityU closed track of the SIGHAN </a:t>
            </a:r>
            <a:r>
              <a:rPr lang="en-US" altLang="zh-TW" sz="2000" dirty="0">
                <a:solidFill>
                  <a:srgbClr val="FF0000"/>
                </a:solidFill>
              </a:rPr>
              <a:t>2006</a:t>
            </a:r>
            <a:r>
              <a:rPr lang="en-US" altLang="zh-TW" sz="2000" dirty="0"/>
              <a:t> Word Segmentation </a:t>
            </a:r>
            <a:r>
              <a:rPr lang="en-US" altLang="zh-TW" sz="2000" dirty="0" smtClean="0"/>
              <a:t>(</a:t>
            </a:r>
            <a:r>
              <a:rPr lang="en-US" altLang="zh-TW" sz="2000" dirty="0"/>
              <a:t>97.2%) </a:t>
            </a:r>
            <a:r>
              <a:rPr lang="en-US" altLang="zh-TW" sz="2000" dirty="0" smtClean="0"/>
              <a:t>– </a:t>
            </a:r>
            <a:r>
              <a:rPr lang="en-US" altLang="zh-TW" sz="2000" dirty="0">
                <a:solidFill>
                  <a:srgbClr val="0000FF"/>
                </a:solidFill>
              </a:rPr>
              <a:t>CRF</a:t>
            </a:r>
          </a:p>
          <a:p>
            <a:pPr>
              <a:lnSpc>
                <a:spcPct val="90000"/>
              </a:lnSpc>
            </a:pPr>
            <a:r>
              <a:rPr lang="en-US" altLang="zh-TW" sz="2000" dirty="0" smtClean="0">
                <a:solidFill>
                  <a:srgbClr val="FF0000"/>
                </a:solidFill>
              </a:rPr>
              <a:t>2</a:t>
            </a:r>
            <a:r>
              <a:rPr lang="en-US" altLang="zh-TW" sz="2000" baseline="30000" dirty="0" smtClean="0">
                <a:solidFill>
                  <a:srgbClr val="FF0000"/>
                </a:solidFill>
              </a:rPr>
              <a:t>nd</a:t>
            </a:r>
            <a:r>
              <a:rPr lang="en-US" altLang="zh-TW" sz="2000" dirty="0" smtClean="0">
                <a:solidFill>
                  <a:srgbClr val="000000"/>
                </a:solidFill>
              </a:rPr>
              <a:t>/</a:t>
            </a:r>
            <a:r>
              <a:rPr lang="en-US" altLang="zh-TW" sz="2000" dirty="0" smtClean="0">
                <a:solidFill>
                  <a:srgbClr val="A50021"/>
                </a:solidFill>
              </a:rPr>
              <a:t>8</a:t>
            </a:r>
            <a:r>
              <a:rPr lang="en-US" altLang="zh-TW" sz="2000" dirty="0" smtClean="0">
                <a:solidFill>
                  <a:srgbClr val="000000"/>
                </a:solidFill>
              </a:rPr>
              <a:t> </a:t>
            </a:r>
            <a:r>
              <a:rPr lang="en-US" altLang="zh-TW" sz="2000" dirty="0"/>
              <a:t>in the NER CityU closed track of the SIGHAN </a:t>
            </a:r>
            <a:r>
              <a:rPr lang="en-US" altLang="zh-TW" sz="2000" dirty="0">
                <a:solidFill>
                  <a:srgbClr val="FF0000"/>
                </a:solidFill>
              </a:rPr>
              <a:t>2006</a:t>
            </a:r>
            <a:r>
              <a:rPr lang="en-US" altLang="zh-TW" sz="2000" dirty="0"/>
              <a:t> Named Entity Recognition </a:t>
            </a:r>
            <a:r>
              <a:rPr lang="en-US" altLang="zh-TW" sz="2000" dirty="0" smtClean="0"/>
              <a:t>(</a:t>
            </a:r>
            <a:r>
              <a:rPr lang="en-US" altLang="zh-TW" sz="2000" dirty="0"/>
              <a:t>88%) - </a:t>
            </a:r>
            <a:r>
              <a:rPr lang="en-US" altLang="zh-TW" sz="2000" dirty="0">
                <a:solidFill>
                  <a:srgbClr val="0000FF"/>
                </a:solidFill>
              </a:rPr>
              <a:t>ME</a:t>
            </a:r>
          </a:p>
          <a:p>
            <a:pPr>
              <a:lnSpc>
                <a:spcPct val="90000"/>
              </a:lnSpc>
            </a:pPr>
            <a:r>
              <a:rPr lang="en-US" altLang="zh-TW" sz="2000" dirty="0">
                <a:solidFill>
                  <a:srgbClr val="FF0000"/>
                </a:solidFill>
              </a:rPr>
              <a:t>1</a:t>
            </a:r>
            <a:r>
              <a:rPr lang="en-US" altLang="zh-TW" sz="2000" baseline="30000" dirty="0">
                <a:solidFill>
                  <a:srgbClr val="FF0000"/>
                </a:solidFill>
              </a:rPr>
              <a:t>st</a:t>
            </a:r>
            <a:r>
              <a:rPr lang="en-US" altLang="zh-TW" sz="2000" dirty="0"/>
              <a:t>/</a:t>
            </a:r>
            <a:r>
              <a:rPr lang="en-US" altLang="zh-TW" sz="2000" dirty="0">
                <a:solidFill>
                  <a:srgbClr val="A50021"/>
                </a:solidFill>
              </a:rPr>
              <a:t>8</a:t>
            </a:r>
            <a:r>
              <a:rPr lang="en-US" altLang="zh-TW" sz="2000" dirty="0">
                <a:solidFill>
                  <a:srgbClr val="000000"/>
                </a:solidFill>
              </a:rPr>
              <a:t> </a:t>
            </a:r>
            <a:r>
              <a:rPr lang="en-US" altLang="zh-TW" sz="2000" dirty="0">
                <a:solidFill>
                  <a:srgbClr val="000000"/>
                </a:solidFill>
                <a:ea typeface="normal Lucida Grande"/>
                <a:cs typeface="normal Lucida Grande"/>
              </a:rPr>
              <a:t>in the NTCIR6 </a:t>
            </a:r>
            <a:r>
              <a:rPr lang="en-US" altLang="zh-TW" sz="2000" dirty="0" smtClean="0">
                <a:solidFill>
                  <a:srgbClr val="FF0000"/>
                </a:solidFill>
                <a:ea typeface="normal Lucida Grande"/>
                <a:cs typeface="normal Lucida Grande"/>
              </a:rPr>
              <a:t>2007</a:t>
            </a:r>
            <a:r>
              <a:rPr lang="en-US" altLang="zh-TW" sz="2000" dirty="0" smtClean="0">
                <a:solidFill>
                  <a:srgbClr val="000000"/>
                </a:solidFill>
                <a:ea typeface="normal Lucida Grande"/>
                <a:cs typeface="normal Lucida Grande"/>
              </a:rPr>
              <a:t> </a:t>
            </a:r>
            <a:r>
              <a:rPr lang="en-US" altLang="zh-TW" sz="2000" dirty="0">
                <a:solidFill>
                  <a:srgbClr val="000000"/>
                </a:solidFill>
                <a:ea typeface="normal Lucida Grande"/>
                <a:cs typeface="normal Lucida Grande"/>
              </a:rPr>
              <a:t>CLQA Chinese Question Answering </a:t>
            </a:r>
            <a:r>
              <a:rPr lang="en-US" altLang="zh-TW" sz="2000" dirty="0" smtClean="0">
                <a:solidFill>
                  <a:srgbClr val="000000"/>
                </a:solidFill>
                <a:ea typeface="normal Lucida Grande"/>
                <a:cs typeface="normal Lucida Grande"/>
              </a:rPr>
              <a:t>(</a:t>
            </a:r>
            <a:r>
              <a:rPr lang="en-US" altLang="zh-TW" sz="2000" dirty="0">
                <a:solidFill>
                  <a:srgbClr val="000000"/>
                </a:solidFill>
                <a:ea typeface="normal Lucida Grande"/>
                <a:cs typeface="normal Lucida Grande"/>
              </a:rPr>
              <a:t>57%) – </a:t>
            </a:r>
            <a:r>
              <a:rPr lang="en-US" altLang="zh-TW" sz="2000" dirty="0">
                <a:solidFill>
                  <a:srgbClr val="0000FF"/>
                </a:solidFill>
                <a:ea typeface="normal Lucida Grande"/>
                <a:cs typeface="normal Lucida Grande"/>
              </a:rPr>
              <a:t>SVM, ME, InfoMap</a:t>
            </a:r>
          </a:p>
          <a:p>
            <a:pPr>
              <a:lnSpc>
                <a:spcPct val="90000"/>
              </a:lnSpc>
            </a:pPr>
            <a:r>
              <a:rPr lang="en-US" altLang="zh-TW" sz="2000" dirty="0">
                <a:solidFill>
                  <a:srgbClr val="FF0000"/>
                </a:solidFill>
              </a:rPr>
              <a:t>1</a:t>
            </a:r>
            <a:r>
              <a:rPr lang="en-US" altLang="zh-TW" sz="2000" baseline="30000" dirty="0">
                <a:solidFill>
                  <a:srgbClr val="FF0000"/>
                </a:solidFill>
              </a:rPr>
              <a:t>st</a:t>
            </a:r>
            <a:r>
              <a:rPr lang="en-US" altLang="zh-TW" sz="2000" dirty="0">
                <a:solidFill>
                  <a:srgbClr val="000000"/>
                </a:solidFill>
              </a:rPr>
              <a:t> </a:t>
            </a:r>
            <a:r>
              <a:rPr lang="en-US" altLang="zh-TW" sz="2000" dirty="0">
                <a:solidFill>
                  <a:srgbClr val="000000"/>
                </a:solidFill>
                <a:ea typeface="normal Lucida Grande"/>
                <a:cs typeface="normal Lucida Grande"/>
              </a:rPr>
              <a:t>in the NTCIR6 </a:t>
            </a:r>
            <a:r>
              <a:rPr lang="en-US" altLang="zh-TW" sz="2000" dirty="0" smtClean="0">
                <a:solidFill>
                  <a:srgbClr val="FF0000"/>
                </a:solidFill>
                <a:ea typeface="normal Lucida Grande"/>
                <a:cs typeface="normal Lucida Grande"/>
              </a:rPr>
              <a:t>2007</a:t>
            </a:r>
            <a:r>
              <a:rPr lang="en-US" altLang="zh-TW" sz="2000" dirty="0" smtClean="0">
                <a:solidFill>
                  <a:srgbClr val="000000"/>
                </a:solidFill>
                <a:ea typeface="normal Lucida Grande"/>
                <a:cs typeface="normal Lucida Grande"/>
              </a:rPr>
              <a:t> </a:t>
            </a:r>
            <a:r>
              <a:rPr lang="en-US" altLang="zh-TW" sz="2000" dirty="0">
                <a:solidFill>
                  <a:srgbClr val="000000"/>
                </a:solidFill>
                <a:ea typeface="normal Lucida Grande"/>
                <a:cs typeface="normal Lucida Grande"/>
              </a:rPr>
              <a:t>CLQA English-to-Chinese Question Answering </a:t>
            </a:r>
            <a:r>
              <a:rPr lang="en-US" altLang="zh-TW" sz="2000" dirty="0" smtClean="0">
                <a:solidFill>
                  <a:srgbClr val="000000"/>
                </a:solidFill>
                <a:ea typeface="normal Lucida Grande"/>
                <a:cs typeface="normal Lucida Grande"/>
              </a:rPr>
              <a:t>(</a:t>
            </a:r>
            <a:r>
              <a:rPr lang="en-US" altLang="zh-TW" sz="2000" dirty="0">
                <a:solidFill>
                  <a:srgbClr val="000000"/>
                </a:solidFill>
                <a:ea typeface="normal Lucida Grande"/>
                <a:cs typeface="normal Lucida Grande"/>
              </a:rPr>
              <a:t>34%) - </a:t>
            </a:r>
            <a:r>
              <a:rPr lang="en-US" altLang="zh-TW" sz="2000" dirty="0">
                <a:solidFill>
                  <a:srgbClr val="0000FF"/>
                </a:solidFill>
                <a:ea typeface="normal Lucida Grande"/>
                <a:cs typeface="normal Lucida Grande"/>
              </a:rPr>
              <a:t>SVM, ME, InfoMap</a:t>
            </a:r>
            <a:endParaRPr lang="en-US" altLang="zh-TW" sz="2800" dirty="0">
              <a:solidFill>
                <a:schemeClr val="hlink"/>
              </a:solidFill>
            </a:endParaRPr>
          </a:p>
          <a:p>
            <a:pPr>
              <a:lnSpc>
                <a:spcPct val="90000"/>
              </a:lnSpc>
            </a:pPr>
            <a:r>
              <a:rPr lang="en-US" altLang="zh-TW" sz="2000" dirty="0" smtClean="0">
                <a:solidFill>
                  <a:srgbClr val="FF0000"/>
                </a:solidFill>
              </a:rPr>
              <a:t>1</a:t>
            </a:r>
            <a:r>
              <a:rPr lang="en-US" altLang="zh-TW" sz="2000" baseline="30000" dirty="0" smtClean="0">
                <a:solidFill>
                  <a:srgbClr val="FF0000"/>
                </a:solidFill>
              </a:rPr>
              <a:t>st</a:t>
            </a:r>
            <a:r>
              <a:rPr lang="en-US" altLang="zh-TW" sz="2000" dirty="0" smtClean="0"/>
              <a:t>/</a:t>
            </a:r>
            <a:r>
              <a:rPr lang="en-US" altLang="zh-TW" sz="2000" dirty="0" smtClean="0">
                <a:solidFill>
                  <a:srgbClr val="C00000"/>
                </a:solidFill>
              </a:rPr>
              <a:t>10</a:t>
            </a:r>
            <a:r>
              <a:rPr lang="en-US" altLang="zh-TW" sz="2000" dirty="0" smtClean="0">
                <a:solidFill>
                  <a:srgbClr val="000000"/>
                </a:solidFill>
              </a:rPr>
              <a:t> </a:t>
            </a:r>
            <a:r>
              <a:rPr lang="en-US" altLang="zh-TW" sz="2000" dirty="0" smtClean="0">
                <a:solidFill>
                  <a:srgbClr val="000000"/>
                </a:solidFill>
                <a:ea typeface="normal Lucida Grande"/>
                <a:cs typeface="normal Lucida Grande"/>
              </a:rPr>
              <a:t>in</a:t>
            </a:r>
            <a:r>
              <a:rPr lang="zh-TW" altLang="en-US" sz="2000" dirty="0" smtClean="0">
                <a:solidFill>
                  <a:srgbClr val="000000"/>
                </a:solidFill>
                <a:ea typeface="normal Lucida Grande"/>
                <a:cs typeface="normal Lucida Grande"/>
              </a:rPr>
              <a:t> </a:t>
            </a:r>
            <a:r>
              <a:rPr lang="en-US" altLang="zh-TW" sz="2000" dirty="0" smtClean="0">
                <a:solidFill>
                  <a:srgbClr val="000000"/>
                </a:solidFill>
                <a:ea typeface="normal Lucida Grande"/>
                <a:cs typeface="normal Lucida Grande"/>
              </a:rPr>
              <a:t>BioCreAtIvE II.5</a:t>
            </a:r>
            <a:r>
              <a:rPr lang="zh-TW" altLang="en-US" sz="2000" dirty="0" smtClean="0">
                <a:solidFill>
                  <a:srgbClr val="000000"/>
                </a:solidFill>
                <a:ea typeface="normal Lucida Grande"/>
                <a:cs typeface="normal Lucida Grande"/>
              </a:rPr>
              <a:t> </a:t>
            </a:r>
            <a:r>
              <a:rPr lang="en-US" altLang="zh-TW" sz="2000" dirty="0" smtClean="0">
                <a:solidFill>
                  <a:srgbClr val="FF0000"/>
                </a:solidFill>
                <a:ea typeface="normal Lucida Grande"/>
                <a:cs typeface="normal Lucida Grande"/>
              </a:rPr>
              <a:t>2009</a:t>
            </a:r>
            <a:r>
              <a:rPr lang="en-US" altLang="zh-TW" sz="2000" dirty="0" smtClean="0">
                <a:solidFill>
                  <a:srgbClr val="000000"/>
                </a:solidFill>
                <a:ea typeface="normal Lucida Grande"/>
                <a:cs typeface="normal Lucida Grande"/>
              </a:rPr>
              <a:t> </a:t>
            </a:r>
            <a:r>
              <a:rPr lang="en-US" altLang="zh-TW" sz="2000" dirty="0" err="1" smtClean="0">
                <a:solidFill>
                  <a:srgbClr val="000000"/>
                </a:solidFill>
                <a:ea typeface="normal Lucida Grande"/>
                <a:cs typeface="normal Lucida Grande"/>
              </a:rPr>
              <a:t>Interactor</a:t>
            </a:r>
            <a:r>
              <a:rPr lang="en-US" altLang="zh-TW" sz="2000" dirty="0" smtClean="0">
                <a:solidFill>
                  <a:srgbClr val="000000"/>
                </a:solidFill>
                <a:ea typeface="normal Lucida Grande"/>
                <a:cs typeface="normal Lucida Grande"/>
              </a:rPr>
              <a:t> Normalization Task</a:t>
            </a:r>
          </a:p>
          <a:p>
            <a:pPr>
              <a:lnSpc>
                <a:spcPct val="90000"/>
              </a:lnSpc>
            </a:pPr>
            <a:r>
              <a:rPr lang="en-US" altLang="zh-TW" sz="2000" dirty="0" smtClean="0">
                <a:solidFill>
                  <a:srgbClr val="FF0000"/>
                </a:solidFill>
              </a:rPr>
              <a:t>1</a:t>
            </a:r>
            <a:r>
              <a:rPr lang="en-US" altLang="zh-TW" sz="2000" baseline="30000" dirty="0" smtClean="0">
                <a:solidFill>
                  <a:srgbClr val="FF0000"/>
                </a:solidFill>
              </a:rPr>
              <a:t>st</a:t>
            </a:r>
            <a:r>
              <a:rPr lang="en-US" altLang="zh-TW" sz="2000" dirty="0" smtClean="0"/>
              <a:t>/</a:t>
            </a:r>
            <a:r>
              <a:rPr lang="en-US" altLang="zh-TW" sz="2000" dirty="0" smtClean="0">
                <a:solidFill>
                  <a:srgbClr val="C00000"/>
                </a:solidFill>
              </a:rPr>
              <a:t>9</a:t>
            </a:r>
            <a:r>
              <a:rPr lang="en-US" altLang="zh-TW" sz="2000" dirty="0" smtClean="0"/>
              <a:t> in the NTCIR9 </a:t>
            </a:r>
            <a:r>
              <a:rPr lang="en-US" altLang="zh-TW" sz="2000" dirty="0" smtClean="0">
                <a:solidFill>
                  <a:srgbClr val="FF0000"/>
                </a:solidFill>
              </a:rPr>
              <a:t>2011</a:t>
            </a:r>
            <a:r>
              <a:rPr lang="en-US" altLang="zh-TW" sz="2000" dirty="0" smtClean="0"/>
              <a:t> Recognizing Inference in </a:t>
            </a:r>
            <a:r>
              <a:rPr lang="en-US" altLang="zh-TW" sz="2000" dirty="0" err="1" smtClean="0"/>
              <a:t>TExt</a:t>
            </a:r>
            <a:r>
              <a:rPr lang="en-US" altLang="zh-TW" sz="2000" dirty="0" smtClean="0"/>
              <a:t> (RITE) (66.1%) </a:t>
            </a:r>
            <a:endParaRPr lang="en-US" altLang="zh-TW" sz="2000" dirty="0">
              <a:solidFill>
                <a:schemeClr val="hlink"/>
              </a:solidFill>
            </a:endParaRPr>
          </a:p>
          <a:p>
            <a:pPr>
              <a:lnSpc>
                <a:spcPct val="90000"/>
              </a:lnSpc>
            </a:pPr>
            <a:r>
              <a:rPr lang="en-US" altLang="zh-TW" sz="2000" dirty="0" smtClean="0">
                <a:solidFill>
                  <a:srgbClr val="FF0000"/>
                </a:solidFill>
              </a:rPr>
              <a:t>1</a:t>
            </a:r>
            <a:r>
              <a:rPr lang="en-US" altLang="zh-TW" sz="2000" baseline="30000" dirty="0" smtClean="0">
                <a:solidFill>
                  <a:srgbClr val="FF0000"/>
                </a:solidFill>
              </a:rPr>
              <a:t>st</a:t>
            </a:r>
            <a:r>
              <a:rPr lang="en-US" altLang="zh-TW" sz="2000" dirty="0" smtClean="0"/>
              <a:t>/</a:t>
            </a:r>
            <a:r>
              <a:rPr lang="en-US" altLang="zh-TW" sz="2000" dirty="0" smtClean="0">
                <a:solidFill>
                  <a:srgbClr val="C00000"/>
                </a:solidFill>
              </a:rPr>
              <a:t>8</a:t>
            </a:r>
            <a:r>
              <a:rPr lang="en-US" altLang="zh-TW" sz="2000" dirty="0" smtClean="0"/>
              <a:t> in the NTCIR9 </a:t>
            </a:r>
            <a:r>
              <a:rPr lang="en-US" altLang="zh-TW" sz="2000" dirty="0" smtClean="0">
                <a:solidFill>
                  <a:srgbClr val="FF0000"/>
                </a:solidFill>
              </a:rPr>
              <a:t>2013</a:t>
            </a:r>
            <a:r>
              <a:rPr lang="en-US" altLang="zh-TW" sz="2000" dirty="0" smtClean="0"/>
              <a:t> Recognizing Inference in </a:t>
            </a:r>
            <a:r>
              <a:rPr lang="en-US" altLang="zh-TW" sz="2000" dirty="0" err="1" smtClean="0"/>
              <a:t>TExt</a:t>
            </a:r>
            <a:r>
              <a:rPr lang="en-US" altLang="zh-TW" sz="2000" dirty="0" smtClean="0"/>
              <a:t> (RITE) (67.1%) </a:t>
            </a:r>
            <a:endParaRPr lang="en-US" altLang="zh-TW" sz="2000" dirty="0" smtClean="0">
              <a:solidFill>
                <a:schemeClr val="hlink"/>
              </a:solidFill>
            </a:endParaRPr>
          </a:p>
          <a:p>
            <a:pPr>
              <a:lnSpc>
                <a:spcPct val="90000"/>
              </a:lnSpc>
            </a:pPr>
            <a:endParaRPr lang="en-US" altLang="zh-TW" sz="2800" dirty="0"/>
          </a:p>
        </p:txBody>
      </p:sp>
      <p:sp>
        <p:nvSpPr>
          <p:cNvPr id="6" name="日期版面配置區 5"/>
          <p:cNvSpPr>
            <a:spLocks noGrp="1"/>
          </p:cNvSpPr>
          <p:nvPr>
            <p:ph type="dt" sz="half" idx="2"/>
          </p:nvPr>
        </p:nvSpPr>
        <p:spPr/>
        <p:txBody>
          <a:bodyPr/>
          <a:lstStyle/>
          <a:p>
            <a:fld id="{893420EF-B1CF-49E2-9C37-4F50E0E4D8C2}" type="datetime1">
              <a:rPr lang="zh-TW" altLang="en-US" smtClean="0"/>
              <a:pPr/>
              <a:t>2014/7/10</a:t>
            </a:fld>
            <a:endParaRPr lang="zh-TW" altLang="en-US"/>
          </a:p>
        </p:txBody>
      </p:sp>
      <p:sp>
        <p:nvSpPr>
          <p:cNvPr id="7" name="投影片編號版面配置區 6"/>
          <p:cNvSpPr>
            <a:spLocks noGrp="1"/>
          </p:cNvSpPr>
          <p:nvPr>
            <p:ph type="sldNum" sz="quarter" idx="4"/>
          </p:nvPr>
        </p:nvSpPr>
        <p:spPr/>
        <p:txBody>
          <a:bodyPr/>
          <a:lstStyle/>
          <a:p>
            <a:fld id="{33C2E20B-6387-4BED-9F94-88517561D482}" type="slidenum">
              <a:rPr lang="zh-TW" altLang="en-US" smtClean="0"/>
              <a:pPr/>
              <a:t>9</a:t>
            </a:fld>
            <a:r>
              <a:rPr lang="en-US" altLang="zh-TW" smtClean="0"/>
              <a:t>/42</a:t>
            </a:r>
            <a:endParaRPr lang="zh-TW" altLang="en-US" dirty="0"/>
          </a:p>
        </p:txBody>
      </p:sp>
    </p:spTree>
    <p:custDataLst>
      <p:tags r:id="rId1"/>
    </p:custDataLst>
  </p:cSld>
  <p:clrMapOvr>
    <a:masterClrMapping/>
  </p:clrMapOvr>
  <p:transition advTm="6907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02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021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021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021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5021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50211">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50211">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50211">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502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1"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7.9|4.1|8.9|5.8|12.6|5.8|7.4"/>
</p:tagLst>
</file>

<file path=ppt/tags/tag2.xml><?xml version="1.0" encoding="utf-8"?>
<p:tagLst xmlns:a="http://schemas.openxmlformats.org/drawingml/2006/main" xmlns:r="http://schemas.openxmlformats.org/officeDocument/2006/relationships" xmlns:p="http://schemas.openxmlformats.org/presentationml/2006/main">
  <p:tag name="TIMING" val="|6.9|0.9|7.9|7.2|11.9|15.7|5.4|10.9|18.5|6.5|9.2|5.9|6.8|59.6"/>
</p:tagLst>
</file>

<file path=ppt/tags/tag3.xml><?xml version="1.0" encoding="utf-8"?>
<p:tagLst xmlns:a="http://schemas.openxmlformats.org/drawingml/2006/main" xmlns:r="http://schemas.openxmlformats.org/officeDocument/2006/relationships" xmlns:p="http://schemas.openxmlformats.org/presentationml/2006/main">
  <p:tag name="TIMING" val="|11.2|14.7|17|5.7|6|8.4|11.2|2|8.1|4.5|42.9|1.8|20.3"/>
</p:tagLst>
</file>

<file path=ppt/tags/tag4.xml><?xml version="1.0" encoding="utf-8"?>
<p:tagLst xmlns:a="http://schemas.openxmlformats.org/drawingml/2006/main" xmlns:r="http://schemas.openxmlformats.org/officeDocument/2006/relationships" xmlns:p="http://schemas.openxmlformats.org/presentationml/2006/main">
  <p:tag name="TIMING" val="|13|13.8|12.8|20.7|9.7|31.3|9.2"/>
</p:tagLst>
</file>

<file path=ppt/tags/tag5.xml><?xml version="1.0" encoding="utf-8"?>
<p:tagLst xmlns:a="http://schemas.openxmlformats.org/drawingml/2006/main" xmlns:r="http://schemas.openxmlformats.org/officeDocument/2006/relationships" xmlns:p="http://schemas.openxmlformats.org/presentationml/2006/main">
  <p:tag name="TIMING" val="|6.2|7.5|9|35.8|23.1|11.3|16"/>
</p:tagLst>
</file>

<file path=ppt/tags/tag6.xml><?xml version="1.0" encoding="utf-8"?>
<p:tagLst xmlns:a="http://schemas.openxmlformats.org/drawingml/2006/main" xmlns:r="http://schemas.openxmlformats.org/officeDocument/2006/relationships" xmlns:p="http://schemas.openxmlformats.org/presentationml/2006/main">
  <p:tag name="TIMING" val="|10.1|11.8|9.8|20.9|6.1"/>
</p:tagLst>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rtlCol="0">
        <a:spAutoFit/>
      </a:bodyPr>
      <a:lstStyle>
        <a:defPPr>
          <a:defRPr sz="1600" smtClean="0">
            <a:solidFill>
              <a:schemeClr val="tx1"/>
            </a:solidFill>
            <a:latin typeface="+mj-lt"/>
          </a:defRPr>
        </a:defPPr>
      </a:lstStyle>
    </a:txDef>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36651</TotalTime>
  <Words>4263</Words>
  <Application>Microsoft Office PowerPoint</Application>
  <PresentationFormat>如螢幕大小 (4:3)</PresentationFormat>
  <Paragraphs>678</Paragraphs>
  <Slides>64</Slides>
  <Notes>15</Notes>
  <HiddenSlides>0</HiddenSlides>
  <MMClips>0</MMClips>
  <ScaleCrop>false</ScaleCrop>
  <HeadingPairs>
    <vt:vector size="4" baseType="variant">
      <vt:variant>
        <vt:lpstr>佈景主題</vt:lpstr>
      </vt:variant>
      <vt:variant>
        <vt:i4>1</vt:i4>
      </vt:variant>
      <vt:variant>
        <vt:lpstr>投影片標題</vt:lpstr>
      </vt:variant>
      <vt:variant>
        <vt:i4>64</vt:i4>
      </vt:variant>
    </vt:vector>
  </HeadingPairs>
  <TitlesOfParts>
    <vt:vector size="65" baseType="lpstr">
      <vt:lpstr>Office 佈景主題</vt:lpstr>
      <vt:lpstr> Principle-Based Natural Language Processing Eliminating the Shortcomings of Rule-based Systems  with Statistics </vt:lpstr>
      <vt:lpstr>A Brief Self-Introduction </vt:lpstr>
      <vt:lpstr>An example from  Chinese speech recognition (CSR)</vt:lpstr>
      <vt:lpstr>An example from  Chinese speech recognition (CSR)</vt:lpstr>
      <vt:lpstr>Outline</vt:lpstr>
      <vt:lpstr>A Central Theme in NLP</vt:lpstr>
      <vt:lpstr>Information Extraction from Medical Record</vt:lpstr>
      <vt:lpstr>Extracted Medical Record</vt:lpstr>
      <vt:lpstr>International Competitions (2006 ~)</vt:lpstr>
      <vt:lpstr>Outline</vt:lpstr>
      <vt:lpstr>The war between  probabilistic vs. rule-based models</vt:lpstr>
      <vt:lpstr>Potential limitations of  current machine learning models</vt:lpstr>
      <vt:lpstr>Drawbacks of Rule-based models</vt:lpstr>
      <vt:lpstr>Fundamental Issues in AI Computer and Human Cognition</vt:lpstr>
      <vt:lpstr>Characteristics of  Linguistic Pattern Matching</vt:lpstr>
      <vt:lpstr>Outline</vt:lpstr>
      <vt:lpstr>How can we do Robust Matching?</vt:lpstr>
      <vt:lpstr>An example of homophone selection  Unlikely to accomplish without structural knowledge</vt:lpstr>
      <vt:lpstr>Frame-based Patterns</vt:lpstr>
      <vt:lpstr>Principle-based Approach An example </vt:lpstr>
      <vt:lpstr>Outline</vt:lpstr>
      <vt:lpstr>Types of Frames</vt:lpstr>
      <vt:lpstr>Flexible frame matching and scoring From exact rule matching to approximate structural matching</vt:lpstr>
      <vt:lpstr>Frame Knowledge</vt:lpstr>
      <vt:lpstr>Insertion Agreement The Scoring Mechanism</vt:lpstr>
      <vt:lpstr>Domain Ontology  Providing collocated words</vt:lpstr>
      <vt:lpstr>Incorporating common sense </vt:lpstr>
      <vt:lpstr>Incorporating common sense </vt:lpstr>
      <vt:lpstr>投影片 29</vt:lpstr>
      <vt:lpstr>Principle-based approach Example: Chinese Address Patterns</vt:lpstr>
      <vt:lpstr>Example: Reference extraction Volume, Issue, and Page number</vt:lpstr>
      <vt:lpstr>Example: Chinese time phrase</vt:lpstr>
      <vt:lpstr>Example 4: Chinese time phrase</vt:lpstr>
      <vt:lpstr>Outline</vt:lpstr>
      <vt:lpstr>Pattern Reduction How many Frame Patterns do we need?</vt:lpstr>
      <vt:lpstr>Pattern Reduction Frame Patterns are Robust</vt:lpstr>
      <vt:lpstr>Principal Component Analysis (PCA)</vt:lpstr>
      <vt:lpstr>Conclusion</vt:lpstr>
      <vt:lpstr>Conclusion</vt:lpstr>
      <vt:lpstr>Acknowledgement</vt:lpstr>
      <vt:lpstr>投影片 41</vt:lpstr>
      <vt:lpstr>Thank you for your attention</vt:lpstr>
      <vt:lpstr>Hybrid Approach?</vt:lpstr>
      <vt:lpstr>Linguistic Pattern Matching (I)</vt:lpstr>
      <vt:lpstr>Outline</vt:lpstr>
      <vt:lpstr>Modeling context  in natural language</vt:lpstr>
      <vt:lpstr>Frame prediction </vt:lpstr>
      <vt:lpstr>Our knowledge representation system  - InfoMap</vt:lpstr>
      <vt:lpstr>Automatic frame acquisition through statistical learning </vt:lpstr>
      <vt:lpstr>Outline</vt:lpstr>
      <vt:lpstr>Text Mining in Biomedical Sciences </vt:lpstr>
      <vt:lpstr>Named Entity Recognition (NER) and Relation Extraction in Biology </vt:lpstr>
      <vt:lpstr>Difficulties of Gene NER (I)</vt:lpstr>
      <vt:lpstr>Difficulties of Gene NER (II)</vt:lpstr>
      <vt:lpstr>Variation in Expression</vt:lpstr>
      <vt:lpstr>Named entity frame example: protein name</vt:lpstr>
      <vt:lpstr>Relation Extraction is even harder</vt:lpstr>
      <vt:lpstr>Outline</vt:lpstr>
      <vt:lpstr>What constitutes understanding?</vt:lpstr>
      <vt:lpstr>Interact with domain experts</vt:lpstr>
      <vt:lpstr>Collocated Words</vt:lpstr>
      <vt:lpstr>Understanding  is the ability to identify context</vt:lpstr>
      <vt:lpstr>Outline</vt:lpstr>
      <vt:lpstr>Chinese language  representation and understanding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Hsu</dc:creator>
  <cp:lastModifiedBy>許老師</cp:lastModifiedBy>
  <cp:revision>1698</cp:revision>
  <dcterms:modified xsi:type="dcterms:W3CDTF">2014-07-16T00:25:27Z</dcterms:modified>
</cp:coreProperties>
</file>